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4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3" r:id="rId13"/>
    <p:sldId id="266" r:id="rId14"/>
    <p:sldId id="267" r:id="rId15"/>
    <p:sldId id="268" r:id="rId16"/>
    <p:sldId id="269" r:id="rId17"/>
    <p:sldId id="270" r:id="rId18"/>
    <p:sldId id="275" r:id="rId19"/>
    <p:sldId id="271" r:id="rId20"/>
    <p:sldId id="272" r:id="rId2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icrosoft New Tai Lue"/>
        <a:ea typeface="Microsoft New Tai Lue"/>
        <a:cs typeface="Microsoft New Tai Lue"/>
        <a:sym typeface="Microsoft New Tai Lue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icrosoft New Tai Lue"/>
        <a:ea typeface="Microsoft New Tai Lue"/>
        <a:cs typeface="Microsoft New Tai Lue"/>
        <a:sym typeface="Microsoft New Tai Lue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icrosoft New Tai Lue"/>
        <a:ea typeface="Microsoft New Tai Lue"/>
        <a:cs typeface="Microsoft New Tai Lue"/>
        <a:sym typeface="Microsoft New Tai Lue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icrosoft New Tai Lue"/>
        <a:ea typeface="Microsoft New Tai Lue"/>
        <a:cs typeface="Microsoft New Tai Lue"/>
        <a:sym typeface="Microsoft New Tai Lue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icrosoft New Tai Lue"/>
        <a:ea typeface="Microsoft New Tai Lue"/>
        <a:cs typeface="Microsoft New Tai Lue"/>
        <a:sym typeface="Microsoft New Tai Lue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icrosoft New Tai Lue"/>
        <a:ea typeface="Microsoft New Tai Lue"/>
        <a:cs typeface="Microsoft New Tai Lue"/>
        <a:sym typeface="Microsoft New Tai Lue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icrosoft New Tai Lue"/>
        <a:ea typeface="Microsoft New Tai Lue"/>
        <a:cs typeface="Microsoft New Tai Lue"/>
        <a:sym typeface="Microsoft New Tai Lue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icrosoft New Tai Lue"/>
        <a:ea typeface="Microsoft New Tai Lue"/>
        <a:cs typeface="Microsoft New Tai Lue"/>
        <a:sym typeface="Microsoft New Tai Lue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icrosoft New Tai Lue"/>
        <a:ea typeface="Microsoft New Tai Lue"/>
        <a:cs typeface="Microsoft New Tai Lue"/>
        <a:sym typeface="Microsoft New Tai L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Microsoft New Tai Lue"/>
          <a:ea typeface="Microsoft New Tai Lue"/>
          <a:cs typeface="Microsoft New Tai L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CBCB"/>
          </a:solidFill>
        </a:fill>
      </a:tcStyle>
    </a:wholeTbl>
    <a:band2H>
      <a:tcTxStyle/>
      <a:tcStyle>
        <a:tcBdr/>
        <a:fill>
          <a:solidFill>
            <a:srgbClr val="F0E7E7"/>
          </a:solidFill>
        </a:fill>
      </a:tcStyle>
    </a:band2H>
    <a:firstCol>
      <a:tcTxStyle b="on" i="off">
        <a:font>
          <a:latin typeface="Microsoft New Tai Lue"/>
          <a:ea typeface="Microsoft New Tai Lue"/>
          <a:cs typeface="Microsoft New Tai L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Microsoft New Tai Lue"/>
          <a:ea typeface="Microsoft New Tai Lue"/>
          <a:cs typeface="Microsoft New Tai L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Microsoft New Tai Lue"/>
          <a:ea typeface="Microsoft New Tai Lue"/>
          <a:cs typeface="Microsoft New Tai L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Microsoft New Tai Lue"/>
          <a:ea typeface="Microsoft New Tai Lue"/>
          <a:cs typeface="Microsoft New Tai L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FDFCD"/>
          </a:solidFill>
        </a:fill>
      </a:tcStyle>
    </a:wholeTbl>
    <a:band2H>
      <a:tcTxStyle/>
      <a:tcStyle>
        <a:tcBdr/>
        <a:fill>
          <a:solidFill>
            <a:srgbClr val="F7EFE7"/>
          </a:solidFill>
        </a:fill>
      </a:tcStyle>
    </a:band2H>
    <a:firstCol>
      <a:tcTxStyle b="on" i="off">
        <a:font>
          <a:latin typeface="Microsoft New Tai Lue"/>
          <a:ea typeface="Microsoft New Tai Lue"/>
          <a:cs typeface="Microsoft New Tai L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Microsoft New Tai Lue"/>
          <a:ea typeface="Microsoft New Tai Lue"/>
          <a:cs typeface="Microsoft New Tai L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Microsoft New Tai Lue"/>
          <a:ea typeface="Microsoft New Tai Lue"/>
          <a:cs typeface="Microsoft New Tai L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Microsoft New Tai Lue"/>
          <a:ea typeface="Microsoft New Tai Lue"/>
          <a:cs typeface="Microsoft New Tai L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DCB"/>
          </a:solidFill>
        </a:fill>
      </a:tcStyle>
    </a:wholeTbl>
    <a:band2H>
      <a:tcTxStyle/>
      <a:tcStyle>
        <a:tcBdr/>
        <a:fill>
          <a:solidFill>
            <a:srgbClr val="EBEFE7"/>
          </a:solidFill>
        </a:fill>
      </a:tcStyle>
    </a:band2H>
    <a:firstCol>
      <a:tcTxStyle b="on" i="off">
        <a:font>
          <a:latin typeface="Microsoft New Tai Lue"/>
          <a:ea typeface="Microsoft New Tai Lue"/>
          <a:cs typeface="Microsoft New Tai L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Microsoft New Tai Lue"/>
          <a:ea typeface="Microsoft New Tai Lue"/>
          <a:cs typeface="Microsoft New Tai L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Microsoft New Tai Lue"/>
          <a:ea typeface="Microsoft New Tai Lue"/>
          <a:cs typeface="Microsoft New Tai L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Microsoft New Tai Lue"/>
          <a:ea typeface="Microsoft New Tai Lue"/>
          <a:cs typeface="Microsoft New Tai L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Microsoft New Tai Lue"/>
          <a:ea typeface="Microsoft New Tai Lue"/>
          <a:cs typeface="Microsoft New Tai L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Microsoft New Tai Lue"/>
          <a:ea typeface="Microsoft New Tai Lue"/>
          <a:cs typeface="Microsoft New Tai L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Microsoft New Tai Lue"/>
          <a:ea typeface="Microsoft New Tai Lue"/>
          <a:cs typeface="Microsoft New Tai L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Microsoft New Tai Lue"/>
          <a:ea typeface="Microsoft New Tai Lue"/>
          <a:cs typeface="Microsoft New Tai L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Microsoft New Tai Lue"/>
          <a:ea typeface="Microsoft New Tai Lue"/>
          <a:cs typeface="Microsoft New Tai L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Microsoft New Tai Lue"/>
          <a:ea typeface="Microsoft New Tai Lue"/>
          <a:cs typeface="Microsoft New Tai L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Microsoft New Tai Lue"/>
          <a:ea typeface="Microsoft New Tai Lue"/>
          <a:cs typeface="Microsoft New Tai L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Microsoft New Tai Lue"/>
          <a:ea typeface="Microsoft New Tai Lue"/>
          <a:cs typeface="Microsoft New Tai L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Microsoft New Tai Lue"/>
          <a:ea typeface="Microsoft New Tai Lue"/>
          <a:cs typeface="Microsoft New Tai L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Microsoft New Tai Lue"/>
          <a:ea typeface="Microsoft New Tai Lue"/>
          <a:cs typeface="Microsoft New Tai L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Microsoft New Tai Lue"/>
          <a:ea typeface="Microsoft New Tai Lue"/>
          <a:cs typeface="Microsoft New Tai L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0"/>
    <p:restoredTop sz="94630"/>
  </p:normalViewPr>
  <p:slideViewPr>
    <p:cSldViewPr snapToGrid="0">
      <p:cViewPr varScale="1">
        <p:scale>
          <a:sx n="113" d="100"/>
          <a:sy n="113" d="100"/>
        </p:scale>
        <p:origin x="7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0" name="Shape 34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47204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dsholder til billede 9"/>
          <p:cNvSpPr>
            <a:spLocks noGrp="1"/>
          </p:cNvSpPr>
          <p:nvPr>
            <p:ph type="pic" idx="2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" name="master"/>
          <p:cNvSpPr txBox="1">
            <a:spLocks noGrp="1"/>
          </p:cNvSpPr>
          <p:nvPr>
            <p:ph type="title" hasCustomPrompt="1"/>
          </p:nvPr>
        </p:nvSpPr>
        <p:spPr>
          <a:xfrm>
            <a:off x="0" y="691814"/>
            <a:ext cx="5959477" cy="5474036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359999" tIns="359999" rIns="359999" bIns="359999" anchor="b"/>
          <a:lstStyle>
            <a:lvl1pPr>
              <a:lnSpc>
                <a:spcPts val="4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t>master</a:t>
            </a:r>
          </a:p>
        </p:txBody>
      </p:sp>
      <p:sp>
        <p:nvSpPr>
          <p:cNvPr id="18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11510300" y="-33540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9" name="Brødtekst, niveau et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88962" y="4053599"/>
            <a:ext cx="4946651" cy="89976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1800"/>
            </a:lvl1pPr>
            <a:lvl2pPr marL="683260" indent="-322897">
              <a:spcBef>
                <a:spcPts val="0"/>
              </a:spcBef>
              <a:buFontTx/>
              <a:defRPr sz="1800"/>
            </a:lvl2pPr>
            <a:lvl3pPr marL="1073150" indent="-354012">
              <a:spcBef>
                <a:spcPts val="0"/>
              </a:spcBef>
              <a:buFontTx/>
              <a:defRPr sz="1800"/>
            </a:lvl3pPr>
            <a:lvl4pPr marL="1073150" indent="-354012">
              <a:spcBef>
                <a:spcPts val="0"/>
              </a:spcBef>
              <a:buSzPct val="100000"/>
              <a:buFontTx/>
              <a:buChar char="•"/>
              <a:defRPr sz="1800"/>
            </a:lvl4pPr>
            <a:lvl5pPr marL="1073150" indent="-354012">
              <a:spcBef>
                <a:spcPts val="0"/>
              </a:spcBef>
              <a:buFontTx/>
              <a:defRPr sz="1800"/>
            </a:lvl5pPr>
          </a:lstStyle>
          <a:p>
            <a:r>
              <a:t>Name of speaker, UCPH unit, place and 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0" name="Titel 1"/>
          <p:cNvSpPr>
            <a:spLocks noGrp="1"/>
          </p:cNvSpPr>
          <p:nvPr>
            <p:ph type="body" sz="quarter" idx="22" hasCustomPrompt="1"/>
          </p:nvPr>
        </p:nvSpPr>
        <p:spPr>
          <a:xfrm>
            <a:off x="587375" y="1020200"/>
            <a:ext cx="4946649" cy="134541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 spc="0"/>
            </a:lvl1pPr>
          </a:lstStyle>
          <a:p>
            <a:r>
              <a:t>Click to add title</a:t>
            </a:r>
          </a:p>
        </p:txBody>
      </p:sp>
      <p:sp>
        <p:nvSpPr>
          <p:cNvPr id="21" name="Rektangel"/>
          <p:cNvSpPr/>
          <p:nvPr/>
        </p:nvSpPr>
        <p:spPr>
          <a:xfrm>
            <a:off x="489004" y="4959563"/>
            <a:ext cx="5143391" cy="10087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2" name="Symbol Black.png" descr="Symbol Bla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205" y="5344664"/>
            <a:ext cx="666518" cy="666518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treg"/>
          <p:cNvSpPr/>
          <p:nvPr/>
        </p:nvSpPr>
        <p:spPr>
          <a:xfrm>
            <a:off x="593648" y="5823144"/>
            <a:ext cx="4177848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" name="Hatzakis Lab"/>
          <p:cNvSpPr txBox="1"/>
          <p:nvPr/>
        </p:nvSpPr>
        <p:spPr>
          <a:xfrm>
            <a:off x="600478" y="5522219"/>
            <a:ext cx="1047054" cy="28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34343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sp>
        <p:nvSpPr>
          <p:cNvPr id="25" name="Streg"/>
          <p:cNvSpPr/>
          <p:nvPr/>
        </p:nvSpPr>
        <p:spPr>
          <a:xfrm>
            <a:off x="5453288" y="5823144"/>
            <a:ext cx="127001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54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Pladsholder til billede 9"/>
          <p:cNvSpPr>
            <a:spLocks noGrp="1"/>
          </p:cNvSpPr>
          <p:nvPr>
            <p:ph type="pic" idx="21"/>
          </p:nvPr>
        </p:nvSpPr>
        <p:spPr>
          <a:xfrm>
            <a:off x="588962" y="1635125"/>
            <a:ext cx="11012488" cy="467518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7" name="Click to add title"/>
          <p:cNvSpPr txBox="1"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8"/>
          </a:xfrm>
          <a:prstGeom prst="rect">
            <a:avLst/>
          </a:prstGeom>
        </p:spPr>
        <p:txBody>
          <a:bodyPr/>
          <a:lstStyle/>
          <a:p>
            <a:r>
              <a:t>Click to add title</a:t>
            </a:r>
          </a:p>
        </p:txBody>
      </p:sp>
      <p:sp>
        <p:nvSpPr>
          <p:cNvPr id="158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59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160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68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Pladsholder til billede 9"/>
          <p:cNvSpPr>
            <a:spLocks noGrp="1"/>
          </p:cNvSpPr>
          <p:nvPr>
            <p:ph type="pic" idx="21"/>
          </p:nvPr>
        </p:nvSpPr>
        <p:spPr>
          <a:xfrm>
            <a:off x="0" y="334851"/>
            <a:ext cx="12192000" cy="65231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1" name="Click to add text"/>
          <p:cNvSpPr txBox="1">
            <a:spLocks noGrp="1"/>
          </p:cNvSpPr>
          <p:nvPr>
            <p:ph type="title" hasCustomPrompt="1"/>
          </p:nvPr>
        </p:nvSpPr>
        <p:spPr>
          <a:xfrm>
            <a:off x="6243637" y="4903566"/>
            <a:ext cx="5948363" cy="1398809"/>
          </a:xfrm>
          <a:prstGeom prst="rect">
            <a:avLst/>
          </a:prstGeom>
          <a:solidFill>
            <a:schemeClr val="accent1">
              <a:alpha val="95000"/>
            </a:schemeClr>
          </a:solidFill>
        </p:spPr>
        <p:txBody>
          <a:bodyPr lIns="144000" tIns="144000" rIns="144000" bIns="144000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Click to add text</a:t>
            </a:r>
          </a:p>
        </p:txBody>
      </p:sp>
      <p:sp>
        <p:nvSpPr>
          <p:cNvPr id="172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73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174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2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Pladsholder til billede 9"/>
          <p:cNvSpPr>
            <a:spLocks noGrp="1"/>
          </p:cNvSpPr>
          <p:nvPr>
            <p:ph type="pic" idx="21"/>
          </p:nvPr>
        </p:nvSpPr>
        <p:spPr>
          <a:xfrm>
            <a:off x="0" y="334851"/>
            <a:ext cx="12192000" cy="65231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5" name="Click to add text"/>
          <p:cNvSpPr txBox="1">
            <a:spLocks noGrp="1"/>
          </p:cNvSpPr>
          <p:nvPr>
            <p:ph type="title" hasCustomPrompt="1"/>
          </p:nvPr>
        </p:nvSpPr>
        <p:spPr>
          <a:xfrm>
            <a:off x="0" y="4903566"/>
            <a:ext cx="5948363" cy="1398809"/>
          </a:xfrm>
          <a:prstGeom prst="rect">
            <a:avLst/>
          </a:prstGeom>
          <a:solidFill>
            <a:schemeClr val="accent1">
              <a:alpha val="95000"/>
            </a:schemeClr>
          </a:solidFill>
        </p:spPr>
        <p:txBody>
          <a:bodyPr lIns="144000" tIns="144000" rIns="144000" bIns="144000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Click to add text </a:t>
            </a:r>
          </a:p>
        </p:txBody>
      </p:sp>
      <p:sp>
        <p:nvSpPr>
          <p:cNvPr id="186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87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188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6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Pladsholder til billede 9"/>
          <p:cNvSpPr>
            <a:spLocks noGrp="1"/>
          </p:cNvSpPr>
          <p:nvPr>
            <p:ph type="pic" idx="21"/>
          </p:nvPr>
        </p:nvSpPr>
        <p:spPr>
          <a:xfrm>
            <a:off x="0" y="334851"/>
            <a:ext cx="12192000" cy="65231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9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200" name="Brødtekst, niveau et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243637" y="2036763"/>
            <a:ext cx="5948363" cy="4265613"/>
          </a:xfrm>
          <a:prstGeom prst="rect">
            <a:avLst/>
          </a:prstGeom>
          <a:solidFill>
            <a:schemeClr val="accent1">
              <a:alpha val="95000"/>
            </a:schemeClr>
          </a:solidFill>
        </p:spPr>
        <p:txBody>
          <a:bodyPr lIns="144000" tIns="144000" rIns="144000" bIns="144000"/>
          <a:lstStyle>
            <a:lvl1pPr marL="0" indent="0"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790575" indent="-428625">
              <a:buFontTx/>
              <a:defRPr>
                <a:solidFill>
                  <a:srgbClr val="FFFFFF"/>
                </a:solidFill>
              </a:defRPr>
            </a:lvl2pPr>
            <a:lvl3pPr marL="838729" indent="-478366">
              <a:buFontTx/>
              <a:defRPr>
                <a:solidFill>
                  <a:srgbClr val="FFFFFF"/>
                </a:solidFill>
              </a:defRPr>
            </a:lvl3pPr>
            <a:lvl4pPr marL="838729" indent="-478366">
              <a:buSzPct val="100000"/>
              <a:buFontTx/>
              <a:buChar char="•"/>
              <a:defRPr>
                <a:solidFill>
                  <a:srgbClr val="FFFFFF"/>
                </a:solidFill>
              </a:defRPr>
            </a:lvl4pPr>
            <a:lvl5pPr marL="838729" indent="-478366">
              <a:buFontTx/>
              <a:defRPr>
                <a:solidFill>
                  <a:srgbClr val="FFFFFF"/>
                </a:solidFill>
              </a:defRPr>
            </a:lvl5pPr>
          </a:lstStyle>
          <a:p>
            <a:r>
              <a:t>Click to add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01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202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0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Pladsholder til billede 9"/>
          <p:cNvSpPr>
            <a:spLocks noGrp="1"/>
          </p:cNvSpPr>
          <p:nvPr>
            <p:ph type="pic" idx="21"/>
          </p:nvPr>
        </p:nvSpPr>
        <p:spPr>
          <a:xfrm>
            <a:off x="0" y="334851"/>
            <a:ext cx="12192000" cy="65231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3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214" name="Brødtekst, niveau et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0" y="2036763"/>
            <a:ext cx="5948363" cy="4265613"/>
          </a:xfrm>
          <a:prstGeom prst="rect">
            <a:avLst/>
          </a:prstGeom>
          <a:solidFill>
            <a:schemeClr val="accent1">
              <a:alpha val="95000"/>
            </a:schemeClr>
          </a:solidFill>
        </p:spPr>
        <p:txBody>
          <a:bodyPr lIns="144000" tIns="144000" rIns="144000" bIns="144000"/>
          <a:lstStyle>
            <a:lvl1pPr marL="0" indent="0"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>
              <a:buFontTx/>
              <a:defRPr>
                <a:solidFill>
                  <a:srgbClr val="FFFFFF"/>
                </a:solidFill>
              </a:defRPr>
            </a:lvl2pPr>
            <a:lvl3pPr marL="838729" indent="-478366">
              <a:buFontTx/>
              <a:defRPr>
                <a:solidFill>
                  <a:srgbClr val="FFFFFF"/>
                </a:solidFill>
              </a:defRPr>
            </a:lvl3pPr>
            <a:lvl4pPr marL="838729" indent="-478366">
              <a:buSzPct val="100000"/>
              <a:buFontTx/>
              <a:buChar char="•"/>
              <a:defRPr>
                <a:solidFill>
                  <a:srgbClr val="FFFFFF"/>
                </a:solidFill>
              </a:defRPr>
            </a:lvl4pPr>
            <a:lvl5pPr marL="838729" indent="-478366">
              <a:buFontTx/>
              <a:defRPr>
                <a:solidFill>
                  <a:srgbClr val="FFFFFF"/>
                </a:solidFill>
              </a:defRPr>
            </a:lvl5pPr>
          </a:lstStyle>
          <a:p>
            <a:r>
              <a:t> Click to add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15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216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4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227" name="Brødtekst, niveau et…"/>
          <p:cNvSpPr txBox="1">
            <a:spLocks noGrp="1"/>
          </p:cNvSpPr>
          <p:nvPr>
            <p:ph type="body" idx="1" hasCustomPrompt="1"/>
          </p:nvPr>
        </p:nvSpPr>
        <p:spPr>
          <a:xfrm>
            <a:off x="588962" y="620712"/>
            <a:ext cx="11012488" cy="5682591"/>
          </a:xfrm>
          <a:prstGeom prst="rect">
            <a:avLst/>
          </a:prstGeom>
        </p:spPr>
        <p:txBody>
          <a:bodyPr/>
          <a:lstStyle>
            <a:lvl1pPr marL="449262" indent="-449262">
              <a:lnSpc>
                <a:spcPct val="90000"/>
              </a:lnSpc>
              <a:defRPr sz="4800" cap="all" spc="240">
                <a:solidFill>
                  <a:srgbClr val="FFFFFF"/>
                </a:solidFill>
              </a:defRPr>
            </a:lvl1pPr>
            <a:lvl2pPr marL="449262" indent="-449262">
              <a:lnSpc>
                <a:spcPct val="90000"/>
              </a:lnSpc>
              <a:defRPr sz="4800" cap="all" spc="240">
                <a:solidFill>
                  <a:srgbClr val="FFFFFF"/>
                </a:solidFill>
              </a:defRPr>
            </a:lvl2pPr>
            <a:lvl3pPr marL="449262" indent="-449262">
              <a:lnSpc>
                <a:spcPct val="90000"/>
              </a:lnSpc>
              <a:defRPr sz="4800" cap="all" spc="240">
                <a:solidFill>
                  <a:srgbClr val="FFFFFF"/>
                </a:solidFill>
              </a:defRPr>
            </a:lvl3pPr>
            <a:lvl4pPr marL="449262" indent="-449262">
              <a:lnSpc>
                <a:spcPct val="90000"/>
              </a:lnSpc>
              <a:buSzPct val="100000"/>
              <a:buChar char="•"/>
              <a:defRPr sz="4800" cap="all" spc="240">
                <a:solidFill>
                  <a:srgbClr val="FFFFFF"/>
                </a:solidFill>
              </a:defRPr>
            </a:lvl4pPr>
            <a:lvl5pPr marL="449262" indent="-449262">
              <a:lnSpc>
                <a:spcPct val="90000"/>
              </a:lnSpc>
              <a:defRPr sz="4800" cap="all" spc="240">
                <a:solidFill>
                  <a:srgbClr val="FFFFFF"/>
                </a:solidFill>
              </a:defRPr>
            </a:lvl5pPr>
          </a:lstStyle>
          <a:p>
            <a:r>
              <a:t>Click to add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28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229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7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Tekstfelt 8"/>
          <p:cNvSpPr txBox="1"/>
          <p:nvPr/>
        </p:nvSpPr>
        <p:spPr>
          <a:xfrm>
            <a:off x="467000" y="612884"/>
            <a:ext cx="1076179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5000" b="1">
                <a:solidFill>
                  <a:srgbClr val="FFFFFF"/>
                </a:solidFill>
              </a:defRPr>
            </a:lvl1pPr>
          </a:lstStyle>
          <a:p>
            <a:r>
              <a:t>”</a:t>
            </a:r>
          </a:p>
        </p:txBody>
      </p:sp>
      <p:sp>
        <p:nvSpPr>
          <p:cNvPr id="240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241" name="Brødtekst, niveau et…"/>
          <p:cNvSpPr txBox="1">
            <a:spLocks noGrp="1"/>
          </p:cNvSpPr>
          <p:nvPr>
            <p:ph type="body" idx="1" hasCustomPrompt="1"/>
          </p:nvPr>
        </p:nvSpPr>
        <p:spPr>
          <a:xfrm>
            <a:off x="588962" y="1628775"/>
            <a:ext cx="11012488" cy="41147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SzTx/>
              <a:buFontTx/>
              <a:buNone/>
              <a:defRPr sz="4800"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SzTx/>
              <a:buFontTx/>
              <a:buNone/>
              <a:defRPr sz="4800"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SzTx/>
              <a:buFontTx/>
              <a:buNone/>
              <a:defRPr sz="4800">
                <a:solidFill>
                  <a:srgbClr val="FFFFFF"/>
                </a:solidFill>
              </a:defRPr>
            </a:lvl3pPr>
            <a:lvl4pPr indent="0">
              <a:lnSpc>
                <a:spcPct val="90000"/>
              </a:lnSpc>
              <a:buFontTx/>
              <a:defRPr sz="4800"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SzTx/>
              <a:buFontTx/>
              <a:buNone/>
              <a:defRPr sz="4800">
                <a:solidFill>
                  <a:srgbClr val="FFFFFF"/>
                </a:solidFill>
              </a:defRPr>
            </a:lvl5pPr>
          </a:lstStyle>
          <a:p>
            <a:r>
              <a:t>Click to add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2" name="Pladsholder til tekst 14"/>
          <p:cNvSpPr>
            <a:spLocks noGrp="1"/>
          </p:cNvSpPr>
          <p:nvPr>
            <p:ph type="body" sz="quarter" idx="21" hasCustomPrompt="1"/>
          </p:nvPr>
        </p:nvSpPr>
        <p:spPr>
          <a:xfrm>
            <a:off x="582711" y="5934971"/>
            <a:ext cx="11019498" cy="36740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pc="0">
                <a:solidFill>
                  <a:srgbClr val="FFFFFF"/>
                </a:solidFill>
              </a:defRPr>
            </a:lvl1pPr>
          </a:lstStyle>
          <a:p>
            <a:r>
              <a:t>Name, source</a:t>
            </a:r>
          </a:p>
        </p:txBody>
      </p:sp>
      <p:sp>
        <p:nvSpPr>
          <p:cNvPr id="243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244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2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255" name="Brødtekst, niveau et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88964" y="1628775"/>
            <a:ext cx="5358535" cy="4674528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90000"/>
              </a:lnSpc>
              <a:spcBef>
                <a:spcPts val="1200"/>
              </a:spcBef>
              <a:buSzTx/>
              <a:buFontTx/>
              <a:buNone/>
              <a:defRPr sz="3600" b="1">
                <a:solidFill>
                  <a:srgbClr val="FFFFFF"/>
                </a:solidFill>
              </a:defRPr>
            </a:lvl1pPr>
            <a:lvl2pPr marL="0" indent="0" algn="r">
              <a:lnSpc>
                <a:spcPct val="90000"/>
              </a:lnSpc>
              <a:spcBef>
                <a:spcPts val="1200"/>
              </a:spcBef>
              <a:buSzTx/>
              <a:buFontTx/>
              <a:buNone/>
              <a:defRPr sz="3600" b="1">
                <a:solidFill>
                  <a:srgbClr val="FFFFFF"/>
                </a:solidFill>
              </a:defRPr>
            </a:lvl2pPr>
            <a:lvl3pPr marL="0" indent="0" algn="r">
              <a:lnSpc>
                <a:spcPct val="90000"/>
              </a:lnSpc>
              <a:spcBef>
                <a:spcPts val="1200"/>
              </a:spcBef>
              <a:buSzTx/>
              <a:buFontTx/>
              <a:buNone/>
              <a:defRPr sz="3600" b="1">
                <a:solidFill>
                  <a:srgbClr val="FFFFFF"/>
                </a:solidFill>
              </a:defRPr>
            </a:lvl3pPr>
            <a:lvl4pPr indent="0" algn="r">
              <a:lnSpc>
                <a:spcPct val="90000"/>
              </a:lnSpc>
              <a:spcBef>
                <a:spcPts val="1200"/>
              </a:spcBef>
              <a:buFontTx/>
              <a:defRPr sz="3600" b="1">
                <a:solidFill>
                  <a:srgbClr val="FFFFFF"/>
                </a:solidFill>
              </a:defRPr>
            </a:lvl4pPr>
            <a:lvl5pPr marL="0" indent="0" algn="r">
              <a:lnSpc>
                <a:spcPct val="90000"/>
              </a:lnSpc>
              <a:spcBef>
                <a:spcPts val="1200"/>
              </a:spcBef>
              <a:buSzTx/>
              <a:buFontTx/>
              <a:buNone/>
              <a:defRPr sz="3600" b="1">
                <a:solidFill>
                  <a:srgbClr val="FFFFFF"/>
                </a:solidFill>
              </a:defRPr>
            </a:lvl5pPr>
          </a:lstStyle>
          <a:p>
            <a:r>
              <a:t>Click to add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6" name="Pladsholder til tekst 9"/>
          <p:cNvSpPr>
            <a:spLocks noGrp="1"/>
          </p:cNvSpPr>
          <p:nvPr>
            <p:ph type="body" sz="half" idx="21" hasCustomPrompt="1"/>
          </p:nvPr>
        </p:nvSpPr>
        <p:spPr>
          <a:xfrm>
            <a:off x="6244503" y="1628775"/>
            <a:ext cx="5356948" cy="46745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1200"/>
              </a:spcBef>
              <a:buSzTx/>
              <a:buFontTx/>
              <a:buNone/>
              <a:defRPr sz="3600" spc="0">
                <a:solidFill>
                  <a:srgbClr val="FFFFFF"/>
                </a:solidFill>
              </a:defRPr>
            </a:lvl1pPr>
          </a:lstStyle>
          <a:p>
            <a:r>
              <a:t>Click to add text
2
3
4
5</a:t>
            </a:r>
          </a:p>
        </p:txBody>
      </p:sp>
      <p:sp>
        <p:nvSpPr>
          <p:cNvPr id="257" name="Click to add title"/>
          <p:cNvSpPr txBox="1"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Click to add title</a:t>
            </a:r>
          </a:p>
        </p:txBody>
      </p:sp>
      <p:sp>
        <p:nvSpPr>
          <p:cNvPr id="258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259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67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270" name="Click to add title"/>
          <p:cNvSpPr txBox="1">
            <a:spLocks noGrp="1"/>
          </p:cNvSpPr>
          <p:nvPr>
            <p:ph type="title" hasCustomPrompt="1"/>
          </p:nvPr>
        </p:nvSpPr>
        <p:spPr>
          <a:xfrm>
            <a:off x="588962" y="1628775"/>
            <a:ext cx="11012488" cy="4673600"/>
          </a:xfrm>
          <a:prstGeom prst="rect">
            <a:avLst/>
          </a:prstGeom>
        </p:spPr>
        <p:txBody>
          <a:bodyPr/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t>Click to add title</a:t>
            </a:r>
          </a:p>
        </p:txBody>
      </p:sp>
      <p:sp>
        <p:nvSpPr>
          <p:cNvPr id="271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272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0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Click to add title"/>
          <p:cNvSpPr txBox="1">
            <a:spLocks noGrp="1"/>
          </p:cNvSpPr>
          <p:nvPr>
            <p:ph type="title" hasCustomPrompt="1"/>
          </p:nvPr>
        </p:nvSpPr>
        <p:spPr>
          <a:xfrm>
            <a:off x="588965" y="620714"/>
            <a:ext cx="11012486" cy="865187"/>
          </a:xfrm>
          <a:prstGeom prst="rect">
            <a:avLst/>
          </a:prstGeom>
        </p:spPr>
        <p:txBody>
          <a:bodyPr/>
          <a:lstStyle/>
          <a:p>
            <a:r>
              <a:t>Click to add title</a:t>
            </a:r>
          </a:p>
        </p:txBody>
      </p:sp>
      <p:sp>
        <p:nvSpPr>
          <p:cNvPr id="283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284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285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dsholder til billede 9"/>
          <p:cNvSpPr>
            <a:spLocks noGrp="1"/>
          </p:cNvSpPr>
          <p:nvPr>
            <p:ph type="pic" idx="2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11510300" y="-33540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34" name="Titeltekst"/>
          <p:cNvSpPr txBox="1">
            <a:spLocks noGrp="1"/>
          </p:cNvSpPr>
          <p:nvPr>
            <p:ph type="title"/>
          </p:nvPr>
        </p:nvSpPr>
        <p:spPr>
          <a:xfrm>
            <a:off x="0" y="2271091"/>
            <a:ext cx="5959477" cy="389520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359999" tIns="359999" rIns="359999" bIns="359999" anchor="b"/>
          <a:lstStyle>
            <a:lvl1pPr>
              <a:lnSpc>
                <a:spcPts val="4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t>Titeltekst</a:t>
            </a:r>
          </a:p>
        </p:txBody>
      </p:sp>
      <p:sp>
        <p:nvSpPr>
          <p:cNvPr id="35" name="Brødtekst, niveau et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88962" y="4042705"/>
            <a:ext cx="4983164" cy="89976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1800"/>
            </a:lvl1pPr>
            <a:lvl2pPr marL="683260" indent="-322897">
              <a:spcBef>
                <a:spcPts val="0"/>
              </a:spcBef>
              <a:buFontTx/>
              <a:defRPr sz="1800"/>
            </a:lvl2pPr>
            <a:lvl3pPr marL="1073150" indent="-354012">
              <a:spcBef>
                <a:spcPts val="0"/>
              </a:spcBef>
              <a:buFontTx/>
              <a:defRPr sz="1800"/>
            </a:lvl3pPr>
            <a:lvl4pPr marL="1073150" indent="-354012">
              <a:spcBef>
                <a:spcPts val="0"/>
              </a:spcBef>
              <a:buSzPct val="100000"/>
              <a:buFontTx/>
              <a:buChar char="•"/>
              <a:defRPr sz="1800"/>
            </a:lvl4pPr>
            <a:lvl5pPr marL="1073150" indent="-354012">
              <a:spcBef>
                <a:spcPts val="0"/>
              </a:spcBef>
              <a:buFontTx/>
              <a:defRPr sz="1800"/>
            </a:lvl5pPr>
          </a:lstStyle>
          <a:p>
            <a:r>
              <a:t>Name of speaker, UCPH unit, place and 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6" name="Titel 1"/>
          <p:cNvSpPr>
            <a:spLocks noGrp="1"/>
          </p:cNvSpPr>
          <p:nvPr>
            <p:ph type="body" sz="quarter" idx="22" hasCustomPrompt="1"/>
          </p:nvPr>
        </p:nvSpPr>
        <p:spPr>
          <a:xfrm>
            <a:off x="587375" y="2610941"/>
            <a:ext cx="4946649" cy="11093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 spc="0"/>
            </a:lvl1pPr>
          </a:lstStyle>
          <a:p>
            <a:r>
              <a:t>Click to add title</a:t>
            </a:r>
          </a:p>
        </p:txBody>
      </p:sp>
      <p:sp>
        <p:nvSpPr>
          <p:cNvPr id="37" name="Rektangel"/>
          <p:cNvSpPr/>
          <p:nvPr/>
        </p:nvSpPr>
        <p:spPr>
          <a:xfrm>
            <a:off x="508849" y="4925697"/>
            <a:ext cx="5143390" cy="10087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38" name="Symbol Black.png" descr="Symbol Bla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049" y="5310797"/>
            <a:ext cx="666519" cy="666519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treg"/>
          <p:cNvSpPr/>
          <p:nvPr/>
        </p:nvSpPr>
        <p:spPr>
          <a:xfrm>
            <a:off x="613493" y="5789278"/>
            <a:ext cx="4177847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" name="Hatzakis Lab"/>
          <p:cNvSpPr txBox="1"/>
          <p:nvPr/>
        </p:nvSpPr>
        <p:spPr>
          <a:xfrm>
            <a:off x="620322" y="5488352"/>
            <a:ext cx="1047054" cy="28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34343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sp>
        <p:nvSpPr>
          <p:cNvPr id="41" name="Streg"/>
          <p:cNvSpPr/>
          <p:nvPr/>
        </p:nvSpPr>
        <p:spPr>
          <a:xfrm>
            <a:off x="5473133" y="5789278"/>
            <a:ext cx="127001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93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296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297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05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8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598805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itle 1"/>
          <p:cNvSpPr txBox="1"/>
          <p:nvPr/>
        </p:nvSpPr>
        <p:spPr>
          <a:xfrm>
            <a:off x="588964" y="613648"/>
            <a:ext cx="1101248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3000"/>
            </a:pPr>
            <a:r>
              <a:t>User guide </a:t>
            </a:r>
            <a:r>
              <a:rPr sz="1800"/>
              <a:t>– delete before use</a:t>
            </a:r>
          </a:p>
        </p:txBody>
      </p:sp>
      <p:sp>
        <p:nvSpPr>
          <p:cNvPr id="316" name="Text Box 48"/>
          <p:cNvSpPr txBox="1"/>
          <p:nvPr/>
        </p:nvSpPr>
        <p:spPr>
          <a:xfrm>
            <a:off x="587376" y="1640495"/>
            <a:ext cx="1606290" cy="4096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600"/>
              </a:spcBef>
              <a:defRPr sz="1000" b="1"/>
            </a:pPr>
            <a:r>
              <a:t>UCPH PowerPoint templates</a:t>
            </a:r>
            <a:br/>
            <a:r>
              <a:rPr sz="800" b="0"/>
              <a:t>When you open PowerPoint on your UCPH computer, </a:t>
            </a:r>
            <a:r>
              <a:rPr sz="800" b="0">
                <a:latin typeface="Arial"/>
                <a:ea typeface="Arial"/>
                <a:cs typeface="Arial"/>
                <a:sym typeface="Arial"/>
              </a:rPr>
              <a:t>PowerPoint opens </a:t>
            </a:r>
            <a:r>
              <a:rPr sz="800" b="0"/>
              <a:t>a template in 4:3 format with an English UCPH logo.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600"/>
              </a:spcBef>
              <a:defRPr sz="800"/>
            </a:pPr>
            <a:r>
              <a:t>When you click on the UCPH tab in the toolbar, click "Select Template" to choose between templates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88900" indent="-88900">
              <a:spcBef>
                <a:spcPts val="600"/>
              </a:spcBef>
              <a:buSzPct val="100000"/>
              <a:buFont typeface="Arial"/>
              <a:buChar char="•"/>
              <a:defRPr sz="800"/>
            </a:pPr>
            <a:r>
              <a:t>in Danish and English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88900" indent="-88900">
              <a:spcBef>
                <a:spcPts val="600"/>
              </a:spcBef>
              <a:buSzPct val="100000"/>
              <a:buFont typeface="Arial"/>
              <a:buChar char="•"/>
              <a:defRPr sz="800"/>
            </a:pPr>
            <a:r>
              <a:t>in 4:3 and 16:9 formats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88900" indent="-88900">
              <a:spcBef>
                <a:spcPts val="600"/>
              </a:spcBef>
              <a:buSzPct val="100000"/>
              <a:buFont typeface="Arial"/>
              <a:buChar char="•"/>
              <a:defRPr sz="800"/>
            </a:pPr>
            <a:r>
              <a:t>in "full" or "empty" versions (in the full version there is an example of each slide type in the left-hand window)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88900" indent="-88900">
              <a:spcBef>
                <a:spcPts val="600"/>
              </a:spcBef>
              <a:buSzPct val="100000"/>
              <a:buFont typeface="Arial"/>
              <a:buChar char="•"/>
              <a:defRPr sz="800"/>
            </a:pPr>
            <a:r>
              <a:t>as well as an example slide with text in English.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15000"/>
              </a:lnSpc>
              <a:spcBef>
                <a:spcPts val="1000"/>
              </a:spcBef>
              <a:defRPr sz="800"/>
            </a:pPr>
            <a:r>
              <a:t>If you use a 'full' version, you must delete the slides you do not want to use.</a:t>
            </a:r>
            <a:br/>
            <a:br/>
            <a:r>
              <a:t>Mac users and others can download PowerPoint templates at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15000"/>
              </a:lnSpc>
              <a:spcBef>
                <a:spcPts val="1000"/>
              </a:spcBef>
              <a:defRPr sz="800">
                <a:solidFill>
                  <a:schemeClr val="accent4"/>
                </a:solidFill>
              </a:defRPr>
            </a:pP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2"/>
              </a:rPr>
              <a:t>www.designguide.ku.dk/ku/skabeloner/powerpoint/praesentationer/</a:t>
            </a:r>
          </a:p>
        </p:txBody>
      </p:sp>
      <p:sp>
        <p:nvSpPr>
          <p:cNvPr id="317" name="Text Box 48"/>
          <p:cNvSpPr txBox="1"/>
          <p:nvPr/>
        </p:nvSpPr>
        <p:spPr>
          <a:xfrm>
            <a:off x="2570383" y="3966226"/>
            <a:ext cx="1611550" cy="1795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sz="1000" b="1"/>
            </a:pPr>
            <a:r>
              <a:t>Insert your unit name (e.g. your department), page numbers and the date</a:t>
            </a:r>
            <a:br/>
            <a:r>
              <a:rPr sz="800"/>
              <a:t>1. </a:t>
            </a:r>
            <a:r>
              <a:rPr sz="800" b="0"/>
              <a:t>Click on </a:t>
            </a:r>
            <a:r>
              <a:rPr sz="800"/>
              <a:t>Insert</a:t>
            </a:r>
            <a:r>
              <a:rPr sz="800" b="0"/>
              <a:t> in the top menu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defRPr sz="800" b="1"/>
            </a:pPr>
            <a:r>
              <a:t>2. </a:t>
            </a:r>
            <a:r>
              <a:rPr b="0"/>
              <a:t>Select </a:t>
            </a:r>
            <a:r>
              <a:t>Header and Footer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defRPr sz="800" b="1"/>
            </a:pPr>
            <a:r>
              <a:t>3. </a:t>
            </a:r>
            <a:r>
              <a:rPr b="0"/>
              <a:t>Fill in the fields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defRPr sz="800" b="1"/>
            </a:pPr>
            <a:r>
              <a:t>4. </a:t>
            </a:r>
            <a:r>
              <a:rPr b="0"/>
              <a:t>Select </a:t>
            </a:r>
            <a:r>
              <a:t>Apply</a:t>
            </a:r>
            <a:r>
              <a:rPr b="0"/>
              <a:t> </a:t>
            </a:r>
            <a:r>
              <a:t>to all </a:t>
            </a:r>
            <a:r>
              <a:rPr b="0"/>
              <a:t>or </a:t>
            </a:r>
            <a:r>
              <a:t>Apply</a:t>
            </a:r>
            <a:r>
              <a:rPr b="0"/>
              <a:t> if it is only to be used on a single slide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defRPr sz="800"/>
            </a:pPr>
            <a:r>
              <a:t>The information goes on the right-hand side of the page in the grey top bar.</a:t>
            </a:r>
          </a:p>
        </p:txBody>
      </p:sp>
      <p:sp>
        <p:nvSpPr>
          <p:cNvPr id="318" name="Text Box 48"/>
          <p:cNvSpPr txBox="1"/>
          <p:nvPr/>
        </p:nvSpPr>
        <p:spPr>
          <a:xfrm>
            <a:off x="587375" y="5688879"/>
            <a:ext cx="175559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600"/>
              </a:spcBef>
              <a:defRPr sz="1000" b="1"/>
            </a:pPr>
            <a:r>
              <a:t>Create a new slide (2010 + 2013 and 2016 version) </a:t>
            </a:r>
            <a:br/>
            <a:r>
              <a:rPr sz="800"/>
              <a:t>1. </a:t>
            </a:r>
            <a:r>
              <a:rPr sz="800" b="0"/>
              <a:t>Click on </a:t>
            </a:r>
            <a:r>
              <a:rPr sz="800"/>
              <a:t>Home</a:t>
            </a:r>
          </a:p>
        </p:txBody>
      </p:sp>
      <p:pic>
        <p:nvPicPr>
          <p:cNvPr id="319" name="Billede 40" descr="Billede 40"/>
          <p:cNvPicPr>
            <a:picLocks noChangeAspect="1"/>
          </p:cNvPicPr>
          <p:nvPr/>
        </p:nvPicPr>
        <p:blipFill>
          <a:blip r:embed="rId3"/>
          <a:srcRect l="36944" r="2272" b="69429"/>
          <a:stretch>
            <a:fillRect/>
          </a:stretch>
        </p:blipFill>
        <p:spPr>
          <a:xfrm>
            <a:off x="4157636" y="2896655"/>
            <a:ext cx="395417" cy="126628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Text Box 48"/>
          <p:cNvSpPr txBox="1"/>
          <p:nvPr/>
        </p:nvSpPr>
        <p:spPr>
          <a:xfrm>
            <a:off x="2570383" y="2582327"/>
            <a:ext cx="148024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600"/>
              </a:spcBef>
              <a:defRPr sz="1000" b="1"/>
            </a:pPr>
            <a:r>
              <a:t>Replace slide type</a:t>
            </a:r>
            <a:br/>
            <a:r>
              <a:rPr sz="800"/>
              <a:t>1. </a:t>
            </a:r>
            <a:r>
              <a:rPr sz="800" b="0"/>
              <a:t>Click on </a:t>
            </a:r>
            <a:r>
              <a:rPr sz="800"/>
              <a:t>Home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600"/>
              </a:spcBef>
              <a:defRPr sz="800" b="1"/>
            </a:pPr>
            <a:r>
              <a:t>2. </a:t>
            </a:r>
            <a:r>
              <a:rPr b="0"/>
              <a:t>Select </a:t>
            </a:r>
            <a:r>
              <a:t>Layout</a:t>
            </a:r>
            <a:r>
              <a:rPr b="0"/>
              <a:t> to change the layout of your current slide.</a:t>
            </a:r>
          </a:p>
        </p:txBody>
      </p:sp>
      <p:sp>
        <p:nvSpPr>
          <p:cNvPr id="321" name="Text Box 48"/>
          <p:cNvSpPr txBox="1"/>
          <p:nvPr/>
        </p:nvSpPr>
        <p:spPr>
          <a:xfrm>
            <a:off x="2570383" y="3315091"/>
            <a:ext cx="1490626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600"/>
              </a:spcBef>
              <a:defRPr sz="1000" b="1"/>
            </a:pPr>
            <a:r>
              <a:t>Font</a:t>
            </a:r>
            <a:br/>
            <a:r>
              <a:rPr sz="800" b="0"/>
              <a:t>UCPH uses the font Microsoft New Tai Lue in PowerPoint.</a:t>
            </a:r>
          </a:p>
        </p:txBody>
      </p:sp>
      <p:sp>
        <p:nvSpPr>
          <p:cNvPr id="322" name="Text Box 48"/>
          <p:cNvSpPr txBox="1"/>
          <p:nvPr/>
        </p:nvSpPr>
        <p:spPr>
          <a:xfrm>
            <a:off x="4739113" y="1627124"/>
            <a:ext cx="1490625" cy="2321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sz="1000" b="1"/>
            </a:pPr>
            <a:r>
              <a:t>Gridliness and Guides</a:t>
            </a:r>
            <a:br/>
            <a:r>
              <a:rPr sz="800" b="0"/>
              <a:t>To see gridlines and guides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defRPr sz="800" b="1"/>
            </a:pPr>
            <a:r>
              <a:t>1. </a:t>
            </a:r>
            <a:r>
              <a:rPr b="0"/>
              <a:t>Click on </a:t>
            </a:r>
            <a:r>
              <a:t>View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defRPr sz="800" b="1"/>
            </a:pPr>
            <a:r>
              <a:t>2. </a:t>
            </a:r>
            <a:r>
              <a:rPr b="0"/>
              <a:t>Select </a:t>
            </a:r>
            <a:r>
              <a:t>Gridlines</a:t>
            </a:r>
            <a:r>
              <a:rPr b="0"/>
              <a:t> and/or </a:t>
            </a:r>
            <a:r>
              <a:t>Guides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defRPr sz="800"/>
            </a:pPr>
            <a:r>
              <a:t>To establish additional gridlines and guides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defRPr sz="800" b="1"/>
            </a:pPr>
            <a:r>
              <a:t>1. </a:t>
            </a:r>
            <a:r>
              <a:rPr b="0"/>
              <a:t>Hover the mouse over an existing gridline and click on the line (coordinates of the line are displayed)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defRPr sz="800" b="1"/>
            </a:pPr>
            <a:r>
              <a:t>2. </a:t>
            </a:r>
            <a:r>
              <a:rPr b="0"/>
              <a:t>Hold down the </a:t>
            </a:r>
            <a:r>
              <a:t>CTRL key </a:t>
            </a:r>
            <a:r>
              <a:rPr b="0"/>
              <a:t>while you move the location of the line (adds a new line).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defRPr sz="800" b="1"/>
            </a:pPr>
            <a:r>
              <a:t>Tip: </a:t>
            </a:r>
            <a:r>
              <a:rPr b="0"/>
              <a:t>Press Alt + F9 for a rapid display of gridlines</a:t>
            </a:r>
          </a:p>
        </p:txBody>
      </p:sp>
      <p:sp>
        <p:nvSpPr>
          <p:cNvPr id="323" name="Text Box 48"/>
          <p:cNvSpPr txBox="1"/>
          <p:nvPr/>
        </p:nvSpPr>
        <p:spPr>
          <a:xfrm>
            <a:off x="4728821" y="4141416"/>
            <a:ext cx="1490625" cy="2092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sz="1000" b="1"/>
            </a:pPr>
            <a:r>
              <a:t>Insert picture</a:t>
            </a:r>
            <a:br/>
            <a:r>
              <a:rPr sz="800" b="0"/>
              <a:t>On layouts with picture placeholders: Click the icon and select </a:t>
            </a:r>
            <a:r>
              <a:rPr sz="800"/>
              <a:t>Insert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defRPr sz="800"/>
            </a:pPr>
            <a:r>
              <a:t>The text  ”Clik here to insert image” will not be visible in presentation mode.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defRPr sz="800"/>
            </a:pPr>
            <a:r>
              <a:t>You can find UCPH-images, which are adapted to and minimised to the 4:3 and 16:9 format via this link: </a:t>
            </a:r>
            <a:br/>
            <a:r>
              <a:t> </a:t>
            </a: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4"/>
              </a:rPr>
              <a:t>http://image.ku.dk/lightbox/211/13407586855728741badb20/ </a:t>
            </a:r>
            <a:endParaRPr>
              <a:solidFill>
                <a:schemeClr val="accent4"/>
              </a:solidFill>
            </a:endParaRPr>
          </a:p>
          <a:p>
            <a:pPr>
              <a:lnSpc>
                <a:spcPct val="90000"/>
              </a:lnSpc>
              <a:spcBef>
                <a:spcPts val="600"/>
              </a:spcBef>
              <a:defRPr sz="800"/>
            </a:pPr>
            <a:r>
              <a:t>Select slide show-view to activate the link.</a:t>
            </a:r>
          </a:p>
        </p:txBody>
      </p:sp>
      <p:sp>
        <p:nvSpPr>
          <p:cNvPr id="324" name="Text Box 48"/>
          <p:cNvSpPr txBox="1"/>
          <p:nvPr/>
        </p:nvSpPr>
        <p:spPr>
          <a:xfrm>
            <a:off x="6691561" y="1640495"/>
            <a:ext cx="1490625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sz="1000" b="1"/>
            </a:pPr>
            <a:r>
              <a:t>Image sizes</a:t>
            </a:r>
            <a:br/>
            <a:r>
              <a:rPr sz="800" b="0"/>
              <a:t>The optimal picture sizes are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defRPr sz="800"/>
            </a:pPr>
            <a:r>
              <a:t>4:3-format: 1.500 x 1.073 pixels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defRPr sz="800"/>
            </a:pPr>
            <a:r>
              <a:t>16:9-format: 1.500 x 818 pixels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defRPr sz="800"/>
            </a:pPr>
            <a:r>
              <a:t>Save the images in 72 dpi and in "jpg medium quality"</a:t>
            </a:r>
          </a:p>
        </p:txBody>
      </p:sp>
      <p:sp>
        <p:nvSpPr>
          <p:cNvPr id="325" name="Text Box 48"/>
          <p:cNvSpPr txBox="1"/>
          <p:nvPr/>
        </p:nvSpPr>
        <p:spPr>
          <a:xfrm>
            <a:off x="6691561" y="2720006"/>
            <a:ext cx="1490625" cy="1978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sz="1000" b="1"/>
            </a:pPr>
            <a:r>
              <a:t>Trimming pictures</a:t>
            </a:r>
            <a:br/>
            <a:r>
              <a:rPr sz="800"/>
              <a:t>1</a:t>
            </a:r>
            <a:r>
              <a:rPr sz="800" b="0"/>
              <a:t>. Click</a:t>
            </a:r>
            <a:r>
              <a:rPr sz="800"/>
              <a:t> Crop </a:t>
            </a:r>
            <a:r>
              <a:rPr sz="800" b="0"/>
              <a:t>to change the image focus/size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defRPr sz="800" b="1"/>
            </a:pPr>
            <a:r>
              <a:t>2. </a:t>
            </a:r>
            <a:r>
              <a:rPr b="0"/>
              <a:t>If you want to scale the picture, hold the </a:t>
            </a:r>
            <a:r>
              <a:t>SHIFT</a:t>
            </a:r>
            <a:r>
              <a:rPr b="0"/>
              <a:t> button down while dragging in the image corners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defRPr sz="800" b="1"/>
            </a:pPr>
            <a:r>
              <a:t>3. </a:t>
            </a:r>
            <a:r>
              <a:rPr b="0"/>
              <a:t>Right-click on the picture and select </a:t>
            </a:r>
            <a:r>
              <a:t>Send to back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defRPr sz="800" b="1"/>
            </a:pPr>
            <a:r>
              <a:t>Tip: </a:t>
            </a:r>
            <a:r>
              <a:rPr b="0"/>
              <a:t>If you delete the picture and inserts a new, the picture may be in front of text and graphics. If this happens, you must select the image, right-click and select </a:t>
            </a:r>
            <a:r>
              <a:t>Send to back</a:t>
            </a:r>
          </a:p>
        </p:txBody>
      </p:sp>
      <p:sp>
        <p:nvSpPr>
          <p:cNvPr id="326" name="Text Box 48"/>
          <p:cNvSpPr txBox="1"/>
          <p:nvPr/>
        </p:nvSpPr>
        <p:spPr>
          <a:xfrm>
            <a:off x="6691561" y="4765321"/>
            <a:ext cx="1490625" cy="1026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sz="1000" b="1"/>
            </a:pPr>
            <a:r>
              <a:t>Template colors</a:t>
            </a:r>
            <a:br/>
            <a:r>
              <a:rPr sz="800" b="0"/>
              <a:t>You can choose between a range of colors for backgrounds and graphs.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defRPr sz="800"/>
            </a:pPr>
            <a:r>
              <a:t>Right-click on the surface of which you want to change the color and then click on the paint can icon</a:t>
            </a:r>
          </a:p>
        </p:txBody>
      </p:sp>
      <p:sp>
        <p:nvSpPr>
          <p:cNvPr id="327" name="Text Box 48"/>
          <p:cNvSpPr txBox="1"/>
          <p:nvPr/>
        </p:nvSpPr>
        <p:spPr>
          <a:xfrm>
            <a:off x="6691561" y="5815136"/>
            <a:ext cx="1490625" cy="652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sz="1000" b="1"/>
            </a:pPr>
            <a:r>
              <a:t>Further information</a:t>
            </a:r>
            <a:br/>
            <a:r>
              <a:rPr sz="800" b="0"/>
              <a:t>See </a:t>
            </a:r>
            <a:br>
              <a:rPr sz="800" b="0"/>
            </a:br>
            <a:r>
              <a:rPr sz="800" b="0"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2"/>
              </a:rPr>
              <a:t>www.designguide.ku.dk/ku/</a:t>
            </a:r>
            <a:br/>
            <a:r>
              <a:rPr sz="800" b="0"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2"/>
              </a:rPr>
              <a:t>skabeloner/powerpoint/</a:t>
            </a:r>
            <a:br/>
            <a:r>
              <a:rPr sz="800" b="0"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2"/>
              </a:rPr>
              <a:t>praesentationer/</a:t>
            </a:r>
          </a:p>
        </p:txBody>
      </p:sp>
      <p:pic>
        <p:nvPicPr>
          <p:cNvPr id="328" name="Billede 25" descr="Billed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8" cy="275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Billede 36" descr="Billed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9" cy="275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Billede 37" descr="Billed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1826" y="3187788"/>
            <a:ext cx="223123" cy="228844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Text Box 48"/>
          <p:cNvSpPr txBox="1"/>
          <p:nvPr/>
        </p:nvSpPr>
        <p:spPr>
          <a:xfrm>
            <a:off x="2570383" y="1666127"/>
            <a:ext cx="1624137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600"/>
              </a:spcBef>
              <a:defRPr sz="800" b="1"/>
            </a:pPr>
            <a:r>
              <a:t>2. </a:t>
            </a:r>
            <a:r>
              <a:rPr b="0"/>
              <a:t>Under the </a:t>
            </a:r>
            <a:r>
              <a:t>New slide </a:t>
            </a:r>
            <a:r>
              <a:rPr b="0"/>
              <a:t>button Click on the top part of the button to create a slide identical to the one selected. Click on the bottom part of the button to see a selection of possible layout choices</a:t>
            </a:r>
          </a:p>
        </p:txBody>
      </p:sp>
      <p:pic>
        <p:nvPicPr>
          <p:cNvPr id="332" name="Picture 61" descr="Picture 6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1879" y="1743736"/>
            <a:ext cx="243187" cy="432990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598805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dsholder til billede 9"/>
          <p:cNvSpPr>
            <a:spLocks noGrp="1"/>
          </p:cNvSpPr>
          <p:nvPr>
            <p:ph type="pic" idx="21"/>
          </p:nvPr>
        </p:nvSpPr>
        <p:spPr>
          <a:xfrm>
            <a:off x="8804" y="0"/>
            <a:ext cx="12192001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9" name="master"/>
          <p:cNvSpPr txBox="1">
            <a:spLocks noGrp="1"/>
          </p:cNvSpPr>
          <p:nvPr>
            <p:ph type="title" hasCustomPrompt="1"/>
          </p:nvPr>
        </p:nvSpPr>
        <p:spPr>
          <a:xfrm>
            <a:off x="6243637" y="691814"/>
            <a:ext cx="5948363" cy="5474036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359999" tIns="359999" rIns="359999" bIns="359999" anchor="b"/>
          <a:lstStyle>
            <a:lvl1pPr>
              <a:lnSpc>
                <a:spcPts val="4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t>master</a:t>
            </a:r>
          </a:p>
        </p:txBody>
      </p:sp>
      <p:sp>
        <p:nvSpPr>
          <p:cNvPr id="50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11510300" y="-335367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51" name="Brødtekst, niveau et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622257" y="4053599"/>
            <a:ext cx="4979193" cy="89976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1800"/>
            </a:lvl1pPr>
            <a:lvl2pPr marL="683260" indent="-322897">
              <a:spcBef>
                <a:spcPts val="0"/>
              </a:spcBef>
              <a:buFontTx/>
              <a:defRPr sz="1800"/>
            </a:lvl2pPr>
            <a:lvl3pPr marL="1073150" indent="-354012">
              <a:spcBef>
                <a:spcPts val="0"/>
              </a:spcBef>
              <a:buFontTx/>
              <a:defRPr sz="1800"/>
            </a:lvl3pPr>
            <a:lvl4pPr marL="1073150" indent="-354012">
              <a:spcBef>
                <a:spcPts val="0"/>
              </a:spcBef>
              <a:buSzPct val="100000"/>
              <a:buFontTx/>
              <a:buChar char="•"/>
              <a:defRPr sz="1800"/>
            </a:lvl4pPr>
            <a:lvl5pPr marL="1073150" indent="-354012">
              <a:spcBef>
                <a:spcPts val="0"/>
              </a:spcBef>
              <a:buFontTx/>
              <a:defRPr sz="1800"/>
            </a:lvl5pPr>
          </a:lstStyle>
          <a:p>
            <a:r>
              <a:t>Name of speaker, UCPH unit, place and 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2" name="Titel 1"/>
          <p:cNvSpPr>
            <a:spLocks noGrp="1"/>
          </p:cNvSpPr>
          <p:nvPr>
            <p:ph type="body" sz="quarter" idx="22" hasCustomPrompt="1"/>
          </p:nvPr>
        </p:nvSpPr>
        <p:spPr>
          <a:xfrm>
            <a:off x="6622257" y="1020200"/>
            <a:ext cx="4977607" cy="134541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 spc="0"/>
            </a:lvl1pPr>
          </a:lstStyle>
          <a:p>
            <a:r>
              <a:t>Click to add title</a:t>
            </a:r>
          </a:p>
        </p:txBody>
      </p:sp>
      <p:sp>
        <p:nvSpPr>
          <p:cNvPr id="53" name="Rektangel"/>
          <p:cNvSpPr/>
          <p:nvPr/>
        </p:nvSpPr>
        <p:spPr>
          <a:xfrm>
            <a:off x="6540158" y="4942630"/>
            <a:ext cx="5355321" cy="10087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54" name="Symbol Black.png" descr="Symbol Bla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6159" y="5327731"/>
            <a:ext cx="666518" cy="666518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treg"/>
          <p:cNvSpPr/>
          <p:nvPr/>
        </p:nvSpPr>
        <p:spPr>
          <a:xfrm>
            <a:off x="6644802" y="5806211"/>
            <a:ext cx="4332356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6" name="Hatzakis Lab"/>
          <p:cNvSpPr txBox="1"/>
          <p:nvPr/>
        </p:nvSpPr>
        <p:spPr>
          <a:xfrm>
            <a:off x="6651632" y="5505285"/>
            <a:ext cx="1047054" cy="28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34343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sp>
        <p:nvSpPr>
          <p:cNvPr id="57" name="Streg"/>
          <p:cNvSpPr/>
          <p:nvPr/>
        </p:nvSpPr>
        <p:spPr>
          <a:xfrm>
            <a:off x="11682242" y="5806211"/>
            <a:ext cx="127001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dsholder til billede 9"/>
          <p:cNvSpPr>
            <a:spLocks noGrp="1"/>
          </p:cNvSpPr>
          <p:nvPr>
            <p:ph type="pic" idx="2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5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11510300" y="-33540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66" name="Titeltekst"/>
          <p:cNvSpPr txBox="1">
            <a:spLocks noGrp="1"/>
          </p:cNvSpPr>
          <p:nvPr>
            <p:ph type="title"/>
          </p:nvPr>
        </p:nvSpPr>
        <p:spPr>
          <a:xfrm>
            <a:off x="6243637" y="2271091"/>
            <a:ext cx="5948363" cy="389520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359999" tIns="359999" rIns="359999" bIns="359999" anchor="b"/>
          <a:lstStyle>
            <a:lvl1pPr>
              <a:lnSpc>
                <a:spcPts val="4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t>Titeltekst</a:t>
            </a:r>
          </a:p>
        </p:txBody>
      </p:sp>
      <p:sp>
        <p:nvSpPr>
          <p:cNvPr id="67" name="Brødtekst, niveau et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622257" y="4053599"/>
            <a:ext cx="4979193" cy="89976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1800"/>
            </a:lvl1pPr>
            <a:lvl2pPr marL="683260" indent="-322897">
              <a:spcBef>
                <a:spcPts val="0"/>
              </a:spcBef>
              <a:buFontTx/>
              <a:defRPr sz="1800"/>
            </a:lvl2pPr>
            <a:lvl3pPr marL="1073150" indent="-354012">
              <a:spcBef>
                <a:spcPts val="0"/>
              </a:spcBef>
              <a:buFontTx/>
              <a:defRPr sz="1800"/>
            </a:lvl3pPr>
            <a:lvl4pPr marL="1073150" indent="-354012">
              <a:spcBef>
                <a:spcPts val="0"/>
              </a:spcBef>
              <a:buSzPct val="100000"/>
              <a:buFontTx/>
              <a:buChar char="•"/>
              <a:defRPr sz="1800"/>
            </a:lvl4pPr>
            <a:lvl5pPr marL="1073150" indent="-354012">
              <a:spcBef>
                <a:spcPts val="0"/>
              </a:spcBef>
              <a:buFontTx/>
              <a:defRPr sz="1800"/>
            </a:lvl5pPr>
          </a:lstStyle>
          <a:p>
            <a:r>
              <a:t>Name of speaker, UCPH unit, place and 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8" name="Titel 1"/>
          <p:cNvSpPr>
            <a:spLocks noGrp="1"/>
          </p:cNvSpPr>
          <p:nvPr>
            <p:ph type="body" sz="quarter" idx="22" hasCustomPrompt="1"/>
          </p:nvPr>
        </p:nvSpPr>
        <p:spPr>
          <a:xfrm>
            <a:off x="6622257" y="2610941"/>
            <a:ext cx="4962921" cy="11093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 spc="0"/>
            </a:lvl1pPr>
          </a:lstStyle>
          <a:p>
            <a:r>
              <a:t>Click to add title</a:t>
            </a:r>
          </a:p>
        </p:txBody>
      </p:sp>
      <p:sp>
        <p:nvSpPr>
          <p:cNvPr id="69" name="Rektangel"/>
          <p:cNvSpPr/>
          <p:nvPr/>
        </p:nvSpPr>
        <p:spPr>
          <a:xfrm>
            <a:off x="6540158" y="4942630"/>
            <a:ext cx="5355321" cy="10087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70" name="Symbol Black.png" descr="Symbol Bla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6159" y="5327731"/>
            <a:ext cx="666518" cy="666518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treg"/>
          <p:cNvSpPr/>
          <p:nvPr/>
        </p:nvSpPr>
        <p:spPr>
          <a:xfrm>
            <a:off x="6644802" y="5806211"/>
            <a:ext cx="4332356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2" name="Hatzakis Lab"/>
          <p:cNvSpPr txBox="1"/>
          <p:nvPr/>
        </p:nvSpPr>
        <p:spPr>
          <a:xfrm>
            <a:off x="6651632" y="5505285"/>
            <a:ext cx="1047054" cy="28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34343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sp>
        <p:nvSpPr>
          <p:cNvPr id="73" name="Streg"/>
          <p:cNvSpPr/>
          <p:nvPr/>
        </p:nvSpPr>
        <p:spPr>
          <a:xfrm>
            <a:off x="11682242" y="5806211"/>
            <a:ext cx="127001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"/>
          <p:cNvSpPr/>
          <p:nvPr/>
        </p:nvSpPr>
        <p:spPr>
          <a:xfrm>
            <a:off x="0" y="0"/>
            <a:ext cx="12198350" cy="6858000"/>
          </a:xfrm>
          <a:prstGeom prst="rect">
            <a:avLst/>
          </a:prstGeom>
          <a:gradFill>
            <a:gsLst>
              <a:gs pos="0">
                <a:srgbClr val="DDDDDD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1" name="Picture 8" descr="Picture 8"/>
          <p:cNvPicPr>
            <a:picLocks noChangeAspect="1"/>
          </p:cNvPicPr>
          <p:nvPr/>
        </p:nvPicPr>
        <p:blipFill>
          <a:blip r:embed="rId2"/>
          <a:srcRect r="10628" b="7654"/>
          <a:stretch>
            <a:fillRect/>
          </a:stretch>
        </p:blipFill>
        <p:spPr>
          <a:xfrm>
            <a:off x="1733574" y="106043"/>
            <a:ext cx="10465860" cy="6745941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11510300" y="-33540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83" name="master"/>
          <p:cNvSpPr txBox="1">
            <a:spLocks noGrp="1"/>
          </p:cNvSpPr>
          <p:nvPr>
            <p:ph type="title" hasCustomPrompt="1"/>
          </p:nvPr>
        </p:nvSpPr>
        <p:spPr>
          <a:xfrm>
            <a:off x="0" y="691814"/>
            <a:ext cx="5959477" cy="5474036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lIns="359999" tIns="359999" rIns="359999" bIns="359999" anchor="b"/>
          <a:lstStyle>
            <a:lvl1pPr>
              <a:lnSpc>
                <a:spcPct val="900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t>master</a:t>
            </a:r>
          </a:p>
        </p:txBody>
      </p:sp>
      <p:sp>
        <p:nvSpPr>
          <p:cNvPr id="84" name="Brødtekst, niveau et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88964" y="3007285"/>
            <a:ext cx="4946649" cy="72643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</a:lvl1pPr>
            <a:lvl2pPr marL="0" indent="457200">
              <a:buSzTx/>
              <a:buFontTx/>
              <a:buNone/>
            </a:lvl2pPr>
            <a:lvl3pPr marL="0" indent="914400">
              <a:buSzTx/>
              <a:buFontTx/>
              <a:buNone/>
            </a:lvl3pPr>
            <a:lvl4pPr indent="1371600">
              <a:buFontTx/>
            </a:lvl4pPr>
            <a:lvl5pPr marL="0" indent="1828800">
              <a:buSzTx/>
              <a:buFontTx/>
              <a:buNone/>
            </a:lvl5pPr>
          </a:lstStyle>
          <a:p>
            <a:r>
              <a:t>Click to add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5" name="Pladsholder til tekst 14"/>
          <p:cNvSpPr>
            <a:spLocks noGrp="1"/>
          </p:cNvSpPr>
          <p:nvPr>
            <p:ph type="body" sz="quarter" idx="21" hasCustomPrompt="1"/>
          </p:nvPr>
        </p:nvSpPr>
        <p:spPr>
          <a:xfrm>
            <a:off x="588963" y="4053599"/>
            <a:ext cx="4946649" cy="89976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1800" spc="0"/>
            </a:lvl1pPr>
          </a:lstStyle>
          <a:p>
            <a:r>
              <a:t>Name of speaker, UCPH unit, place and date</a:t>
            </a:r>
          </a:p>
        </p:txBody>
      </p:sp>
      <p:sp>
        <p:nvSpPr>
          <p:cNvPr id="86" name="Titel 1"/>
          <p:cNvSpPr>
            <a:spLocks noGrp="1"/>
          </p:cNvSpPr>
          <p:nvPr>
            <p:ph type="body" sz="quarter" idx="22" hasCustomPrompt="1"/>
          </p:nvPr>
        </p:nvSpPr>
        <p:spPr>
          <a:xfrm>
            <a:off x="587375" y="1020200"/>
            <a:ext cx="4946649" cy="134541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 spc="0"/>
            </a:lvl1pPr>
          </a:lstStyle>
          <a:p>
            <a:r>
              <a:t>Click to add title</a:t>
            </a:r>
          </a:p>
        </p:txBody>
      </p:sp>
      <p:sp>
        <p:nvSpPr>
          <p:cNvPr id="87" name="Rektangel"/>
          <p:cNvSpPr/>
          <p:nvPr/>
        </p:nvSpPr>
        <p:spPr>
          <a:xfrm>
            <a:off x="508849" y="4925697"/>
            <a:ext cx="5143390" cy="10087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88" name="Symbol Black.png" descr="Symbol Blac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049" y="5310797"/>
            <a:ext cx="666519" cy="666519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Streg"/>
          <p:cNvSpPr/>
          <p:nvPr/>
        </p:nvSpPr>
        <p:spPr>
          <a:xfrm>
            <a:off x="613493" y="5789278"/>
            <a:ext cx="4177847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0" name="Hatzakis Lab"/>
          <p:cNvSpPr txBox="1"/>
          <p:nvPr/>
        </p:nvSpPr>
        <p:spPr>
          <a:xfrm>
            <a:off x="620322" y="5488352"/>
            <a:ext cx="1047054" cy="28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34343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sp>
        <p:nvSpPr>
          <p:cNvPr id="91" name="Streg"/>
          <p:cNvSpPr/>
          <p:nvPr/>
        </p:nvSpPr>
        <p:spPr>
          <a:xfrm>
            <a:off x="5473133" y="5789278"/>
            <a:ext cx="127001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7"/>
          <p:cNvSpPr/>
          <p:nvPr/>
        </p:nvSpPr>
        <p:spPr>
          <a:xfrm>
            <a:off x="0" y="0"/>
            <a:ext cx="12198350" cy="6858000"/>
          </a:xfrm>
          <a:prstGeom prst="rect">
            <a:avLst/>
          </a:prstGeom>
          <a:gradFill>
            <a:gsLst>
              <a:gs pos="0">
                <a:srgbClr val="DDDDDD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99" name="Picture 8" descr="Picture 8"/>
          <p:cNvPicPr>
            <a:picLocks noChangeAspect="1"/>
          </p:cNvPicPr>
          <p:nvPr/>
        </p:nvPicPr>
        <p:blipFill>
          <a:blip r:embed="rId2"/>
          <a:srcRect r="10628" b="7654"/>
          <a:stretch>
            <a:fillRect/>
          </a:stretch>
        </p:blipFill>
        <p:spPr>
          <a:xfrm>
            <a:off x="1733574" y="106043"/>
            <a:ext cx="10465860" cy="6745941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11510300" y="-33540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01" name="Titeltekst"/>
          <p:cNvSpPr txBox="1">
            <a:spLocks noGrp="1"/>
          </p:cNvSpPr>
          <p:nvPr>
            <p:ph type="title"/>
          </p:nvPr>
        </p:nvSpPr>
        <p:spPr>
          <a:xfrm>
            <a:off x="0" y="2271091"/>
            <a:ext cx="5959477" cy="389520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lIns="359999" tIns="359999" rIns="359999" bIns="359999" anchor="b"/>
          <a:lstStyle>
            <a:lvl1pPr>
              <a:lnSpc>
                <a:spcPts val="4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t>Titeltekst</a:t>
            </a:r>
          </a:p>
        </p:txBody>
      </p:sp>
      <p:sp>
        <p:nvSpPr>
          <p:cNvPr id="102" name="Brødtekst, niveau et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88962" y="4053599"/>
            <a:ext cx="4946650" cy="89976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1800"/>
            </a:lvl1pPr>
            <a:lvl2pPr marL="683260" indent="-322897">
              <a:spcBef>
                <a:spcPts val="0"/>
              </a:spcBef>
              <a:buFontTx/>
              <a:defRPr sz="1800"/>
            </a:lvl2pPr>
            <a:lvl3pPr marL="1073150" indent="-354012">
              <a:spcBef>
                <a:spcPts val="0"/>
              </a:spcBef>
              <a:buFontTx/>
              <a:defRPr sz="1800"/>
            </a:lvl3pPr>
            <a:lvl4pPr marL="1073150" indent="-354012">
              <a:spcBef>
                <a:spcPts val="0"/>
              </a:spcBef>
              <a:buSzPct val="100000"/>
              <a:buFontTx/>
              <a:buChar char="•"/>
              <a:defRPr sz="1800"/>
            </a:lvl4pPr>
            <a:lvl5pPr marL="1073150" indent="-354012">
              <a:spcBef>
                <a:spcPts val="0"/>
              </a:spcBef>
              <a:buFontTx/>
              <a:defRPr sz="1800"/>
            </a:lvl5pPr>
          </a:lstStyle>
          <a:p>
            <a:r>
              <a:t>Name of speaker, UCPH unit, place and 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3" name="Titel 1"/>
          <p:cNvSpPr>
            <a:spLocks noGrp="1"/>
          </p:cNvSpPr>
          <p:nvPr>
            <p:ph type="body" sz="quarter" idx="21" hasCustomPrompt="1"/>
          </p:nvPr>
        </p:nvSpPr>
        <p:spPr>
          <a:xfrm>
            <a:off x="587375" y="2610941"/>
            <a:ext cx="4946649" cy="11093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 spc="0"/>
            </a:lvl1pPr>
          </a:lstStyle>
          <a:p>
            <a:r>
              <a:t>Click to add title</a:t>
            </a:r>
          </a:p>
        </p:txBody>
      </p:sp>
      <p:sp>
        <p:nvSpPr>
          <p:cNvPr id="104" name="Rektangel"/>
          <p:cNvSpPr/>
          <p:nvPr/>
        </p:nvSpPr>
        <p:spPr>
          <a:xfrm>
            <a:off x="508849" y="4925697"/>
            <a:ext cx="5143390" cy="10087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05" name="Symbol Black.png" descr="Symbol Blac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049" y="5310797"/>
            <a:ext cx="666519" cy="666519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treg"/>
          <p:cNvSpPr/>
          <p:nvPr/>
        </p:nvSpPr>
        <p:spPr>
          <a:xfrm>
            <a:off x="613493" y="5789278"/>
            <a:ext cx="4177847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7" name="Hatzakis Lab"/>
          <p:cNvSpPr txBox="1"/>
          <p:nvPr/>
        </p:nvSpPr>
        <p:spPr>
          <a:xfrm>
            <a:off x="620322" y="5488352"/>
            <a:ext cx="1047054" cy="28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34343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sp>
        <p:nvSpPr>
          <p:cNvPr id="108" name="Streg"/>
          <p:cNvSpPr/>
          <p:nvPr/>
        </p:nvSpPr>
        <p:spPr>
          <a:xfrm>
            <a:off x="5473133" y="5789278"/>
            <a:ext cx="127001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lick to add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add title</a:t>
            </a:r>
          </a:p>
        </p:txBody>
      </p:sp>
      <p:sp>
        <p:nvSpPr>
          <p:cNvPr id="116" name="Brødtekst, niveau et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add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25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Click to add title"/>
          <p:cNvSpPr txBox="1"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7"/>
          </a:xfrm>
          <a:prstGeom prst="rect">
            <a:avLst/>
          </a:prstGeom>
        </p:spPr>
        <p:txBody>
          <a:bodyPr/>
          <a:lstStyle/>
          <a:p>
            <a:r>
              <a:t>Click to add title</a:t>
            </a:r>
          </a:p>
        </p:txBody>
      </p:sp>
      <p:sp>
        <p:nvSpPr>
          <p:cNvPr id="128" name="Brødtekst, niveau et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88964" y="1635125"/>
            <a:ext cx="5358535" cy="4675188"/>
          </a:xfrm>
          <a:prstGeom prst="rect">
            <a:avLst/>
          </a:prstGeom>
        </p:spPr>
        <p:txBody>
          <a:bodyPr/>
          <a:lstStyle>
            <a:lvl4pPr marL="1191155" indent="-472017">
              <a:buSzPct val="100000"/>
              <a:buChar char="•"/>
            </a:lvl4pPr>
          </a:lstStyle>
          <a:p>
            <a:r>
              <a:t>Click to add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9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30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131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9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Pladsholder til billede 9"/>
          <p:cNvSpPr>
            <a:spLocks noGrp="1"/>
          </p:cNvSpPr>
          <p:nvPr>
            <p:ph type="pic" sz="half" idx="21"/>
          </p:nvPr>
        </p:nvSpPr>
        <p:spPr>
          <a:xfrm>
            <a:off x="6243639" y="1635125"/>
            <a:ext cx="5357813" cy="467518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2" name="Click to add title"/>
          <p:cNvSpPr txBox="1"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8"/>
          </a:xfrm>
          <a:prstGeom prst="rect">
            <a:avLst/>
          </a:prstGeom>
        </p:spPr>
        <p:txBody>
          <a:bodyPr/>
          <a:lstStyle/>
          <a:p>
            <a:r>
              <a:t>Click to add title</a:t>
            </a:r>
          </a:p>
        </p:txBody>
      </p:sp>
      <p:sp>
        <p:nvSpPr>
          <p:cNvPr id="143" name="Brødtekst, niveau et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88964" y="1635125"/>
            <a:ext cx="5359399" cy="4675188"/>
          </a:xfrm>
          <a:prstGeom prst="rect">
            <a:avLst/>
          </a:prstGeom>
        </p:spPr>
        <p:txBody>
          <a:bodyPr/>
          <a:lstStyle>
            <a:lvl4pPr marL="1191155" indent="-472017">
              <a:buSzPct val="100000"/>
              <a:buChar char="•"/>
            </a:lvl4pPr>
          </a:lstStyle>
          <a:p>
            <a:r>
              <a:t>Click to add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4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45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146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" name="Picture 11" descr="Picture 11"/>
          <p:cNvPicPr>
            <a:picLocks noChangeAspect="1"/>
          </p:cNvPicPr>
          <p:nvPr/>
        </p:nvPicPr>
        <p:blipFill>
          <a:blip r:embed="rId24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27" descr="Picture 2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Click to add title"/>
          <p:cNvSpPr txBox="1">
            <a:spLocks noGrp="1"/>
          </p:cNvSpPr>
          <p:nvPr>
            <p:ph type="title" hasCustomPrompt="1"/>
          </p:nvPr>
        </p:nvSpPr>
        <p:spPr>
          <a:xfrm>
            <a:off x="588962" y="620714"/>
            <a:ext cx="11012490" cy="865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Click to add title</a:t>
            </a:r>
          </a:p>
        </p:txBody>
      </p:sp>
      <p:sp>
        <p:nvSpPr>
          <p:cNvPr id="6" name="Brødtekst, niveau et…"/>
          <p:cNvSpPr txBox="1">
            <a:spLocks noGrp="1"/>
          </p:cNvSpPr>
          <p:nvPr>
            <p:ph type="body" idx="1" hasCustomPrompt="1"/>
          </p:nvPr>
        </p:nvSpPr>
        <p:spPr>
          <a:xfrm>
            <a:off x="588962" y="1635125"/>
            <a:ext cx="11012490" cy="4675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Click to add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11447487" y="110141"/>
            <a:ext cx="153964" cy="1524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>
            <a:spAutoFit/>
          </a:bodyPr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8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9" name="slice1.png" descr="slice1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 spd="med"/>
  <p:txStyles>
    <p:titleStyle>
      <a:lvl1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60" baseline="0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1pPr>
      <a:lvl2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60" baseline="0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2pPr>
      <a:lvl3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60" baseline="0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3pPr>
      <a:lvl4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60" baseline="0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4pPr>
      <a:lvl5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60" baseline="0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5pPr>
      <a:lvl6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60" baseline="0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6pPr>
      <a:lvl7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60" baseline="0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7pPr>
      <a:lvl8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60" baseline="0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8pPr>
      <a:lvl9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60" baseline="0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9pPr>
    </p:titleStyle>
    <p:bodyStyle>
      <a:lvl1pPr marL="361950" marR="0" indent="-36195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60" baseline="0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1pPr>
      <a:lvl2pPr marL="790893" marR="0" indent="-43053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60" baseline="0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2pPr>
      <a:lvl3pPr marL="1191154" marR="0" indent="-472017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60" baseline="0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3pPr>
      <a:lvl4pPr marL="0" marR="0" indent="719137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 typeface="Arial"/>
        <a:buNone/>
        <a:tabLst/>
        <a:defRPr sz="2400" b="0" i="0" u="none" strike="noStrike" cap="none" spc="60" baseline="0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4pPr>
      <a:lvl5pPr marL="1191155" marR="0" indent="-472017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60" baseline="0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5pPr>
      <a:lvl6pPr marL="1191155" marR="0" indent="-472017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60" baseline="0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6pPr>
      <a:lvl7pPr marL="1191155" marR="0" indent="-472017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60" baseline="0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7pPr>
      <a:lvl8pPr marL="1191155" marR="0" indent="-472017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60" baseline="0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8pPr>
      <a:lvl9pPr marL="1191155" marR="0" indent="-472017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60" baseline="0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New Tai Lue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New Tai Lue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New Tai Lue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New Tai Lue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New Tai Lue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New Tai Lue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New Tai Lue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New Tai Lue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New Tai L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tif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.png"/><Relationship Id="rId7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tif"/><Relationship Id="rId4" Type="http://schemas.openxmlformats.org/officeDocument/2006/relationships/image" Target="../media/image3.png"/><Relationship Id="rId9" Type="http://schemas.openxmlformats.org/officeDocument/2006/relationships/image" Target="../media/image53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hyperlink" Target="https://pandas.pydata.org/docs/getting_started/index.html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claude.ai/login?returnTo=%2F%3F" TargetMode="External"/><Relationship Id="rId3" Type="http://schemas.openxmlformats.org/officeDocument/2006/relationships/hyperlink" Target="https://www.python-graph-gallery.com/" TargetMode="External"/><Relationship Id="rId7" Type="http://schemas.openxmlformats.org/officeDocument/2006/relationships/hyperlink" Target="https://scipy.org/" TargetMode="External"/><Relationship Id="rId2" Type="http://schemas.openxmlformats.org/officeDocument/2006/relationships/hyperlink" Target="https://pandas.pydata.org/docs/index.html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matplotlib.org/cheatsheets/handout-intermediate.pdf" TargetMode="External"/><Relationship Id="rId5" Type="http://schemas.openxmlformats.org/officeDocument/2006/relationships/hyperlink" Target="https://matplotlib.org/" TargetMode="External"/><Relationship Id="rId4" Type="http://schemas.openxmlformats.org/officeDocument/2006/relationships/hyperlink" Target="https://seaborn.pydata.org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Pladsholder til billede 9" descr="Pladsholder til billede 9"/>
          <p:cNvPicPr>
            <a:picLocks noGrp="1" noChangeAspect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344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</a:t>
            </a:fld>
            <a:endParaRPr/>
          </a:p>
        </p:txBody>
      </p:sp>
      <p:pic>
        <p:nvPicPr>
          <p:cNvPr id="1026" name="Picture 2" descr="Teaching Python programming : r/ProgrammerHumor">
            <a:extLst>
              <a:ext uri="{FF2B5EF4-FFF2-40B4-BE49-F238E27FC236}">
                <a16:creationId xmlns:a16="http://schemas.microsoft.com/office/drawing/2014/main" id="{2D5A1500-296D-6EB6-624F-E84AF05EA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2" y="0"/>
            <a:ext cx="914399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5" name="Freja Bohr, PhD…"/>
          <p:cNvSpPr txBox="1">
            <a:spLocks noGrp="1"/>
          </p:cNvSpPr>
          <p:nvPr>
            <p:ph type="body" sz="quarter" idx="1"/>
          </p:nvPr>
        </p:nvSpPr>
        <p:spPr>
          <a:xfrm>
            <a:off x="329972" y="4430515"/>
            <a:ext cx="2388056" cy="899767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Steen Bender</a:t>
            </a:r>
            <a:r>
              <a:rPr dirty="0"/>
              <a:t>, PhD</a:t>
            </a:r>
          </a:p>
          <a:p>
            <a:pPr algn="ctr"/>
            <a:r>
              <a:rPr dirty="0"/>
              <a:t>2</a:t>
            </a:r>
            <a:r>
              <a:rPr lang="da-DK" dirty="0"/>
              <a:t>1</a:t>
            </a:r>
            <a:r>
              <a:rPr dirty="0"/>
              <a:t>/11-202</a:t>
            </a:r>
            <a:r>
              <a:rPr lang="da-DK" dirty="0"/>
              <a:t>4</a:t>
            </a:r>
          </a:p>
          <a:p>
            <a:pPr algn="ctr"/>
            <a:endParaRPr lang="da-DK" dirty="0"/>
          </a:p>
          <a:p>
            <a:pPr algn="ctr"/>
            <a:r>
              <a:rPr lang="da-DK" dirty="0"/>
              <a:t>Lånt af Freja, med små modifikation</a:t>
            </a:r>
            <a:endParaRPr dirty="0"/>
          </a:p>
        </p:txBody>
      </p:sp>
      <p:sp>
        <p:nvSpPr>
          <p:cNvPr id="346" name="Titel 1"/>
          <p:cNvSpPr>
            <a:spLocks noGrp="1"/>
          </p:cNvSpPr>
          <p:nvPr>
            <p:ph type="body" idx="22"/>
          </p:nvPr>
        </p:nvSpPr>
        <p:spPr>
          <a:xfrm>
            <a:off x="75973" y="1527718"/>
            <a:ext cx="2896055" cy="61991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fontScale="70000" lnSpcReduction="20000"/>
          </a:bodyPr>
          <a:lstStyle/>
          <a:p>
            <a:pPr algn="ctr"/>
            <a:r>
              <a:rPr lang="da-DK" b="1" dirty="0">
                <a:latin typeface="Arial" panose="020B0604020202020204" pitchFamily="34" charset="0"/>
                <a:cs typeface="Arial" panose="020B0604020202020204" pitchFamily="34" charset="0"/>
              </a:rPr>
              <a:t>Data indlæsning og plot i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28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9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11474449" y="110141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431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432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Samme data - forskellige plots! Kæmpe forskel i hvad man vil konkludere ud fra plotsne…"/>
          <p:cNvSpPr txBox="1"/>
          <p:nvPr/>
        </p:nvSpPr>
        <p:spPr>
          <a:xfrm>
            <a:off x="1630159" y="5213025"/>
            <a:ext cx="906045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dirty="0" err="1"/>
              <a:t>Samme</a:t>
            </a:r>
            <a:r>
              <a:rPr dirty="0"/>
              <a:t> data - </a:t>
            </a:r>
            <a:r>
              <a:rPr dirty="0" err="1"/>
              <a:t>forskellige</a:t>
            </a:r>
            <a:r>
              <a:rPr dirty="0"/>
              <a:t> plots! </a:t>
            </a:r>
            <a:r>
              <a:rPr dirty="0" err="1"/>
              <a:t>Kæmpe</a:t>
            </a:r>
            <a:r>
              <a:rPr dirty="0"/>
              <a:t> </a:t>
            </a:r>
            <a:r>
              <a:rPr dirty="0" err="1"/>
              <a:t>forskel</a:t>
            </a:r>
            <a:r>
              <a:rPr dirty="0"/>
              <a:t> </a:t>
            </a:r>
            <a:r>
              <a:rPr dirty="0" err="1"/>
              <a:t>i</a:t>
            </a:r>
            <a:r>
              <a:rPr dirty="0"/>
              <a:t> </a:t>
            </a:r>
            <a:r>
              <a:rPr dirty="0" err="1"/>
              <a:t>hvad</a:t>
            </a:r>
            <a:r>
              <a:rPr dirty="0"/>
              <a:t> man </a:t>
            </a:r>
            <a:r>
              <a:rPr dirty="0" err="1"/>
              <a:t>vil</a:t>
            </a:r>
            <a:r>
              <a:rPr dirty="0"/>
              <a:t> </a:t>
            </a:r>
            <a:r>
              <a:rPr dirty="0" err="1"/>
              <a:t>konkludere</a:t>
            </a:r>
            <a:r>
              <a:rPr dirty="0"/>
              <a:t> </a:t>
            </a:r>
            <a:r>
              <a:rPr dirty="0" err="1"/>
              <a:t>ud</a:t>
            </a:r>
            <a:r>
              <a:rPr dirty="0"/>
              <a:t> </a:t>
            </a:r>
            <a:r>
              <a:rPr dirty="0" err="1"/>
              <a:t>fra</a:t>
            </a:r>
            <a:r>
              <a:rPr dirty="0"/>
              <a:t> </a:t>
            </a:r>
            <a:r>
              <a:rPr dirty="0" err="1"/>
              <a:t>plotsne</a:t>
            </a:r>
            <a:endParaRPr dirty="0"/>
          </a:p>
        </p:txBody>
      </p:sp>
      <p:sp>
        <p:nvSpPr>
          <p:cNvPr id="439" name="Plot af to lister (x,y)"/>
          <p:cNvSpPr txBox="1">
            <a:spLocks noGrp="1"/>
          </p:cNvSpPr>
          <p:nvPr>
            <p:ph type="title"/>
          </p:nvPr>
        </p:nvSpPr>
        <p:spPr>
          <a:xfrm>
            <a:off x="418792" y="412837"/>
            <a:ext cx="11012490" cy="865187"/>
          </a:xfrm>
          <a:prstGeom prst="rect">
            <a:avLst/>
          </a:prstGeom>
        </p:spPr>
        <p:txBody>
          <a:bodyPr/>
          <a:lstStyle/>
          <a:p>
            <a:r>
              <a:t>Plot af to lister (x,y)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15ECDD40-79F1-65E2-814C-46026A0DB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485" y="1044290"/>
            <a:ext cx="3588361" cy="3537282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0111EC76-AD6E-3DA5-66CE-F8076B6FC1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5554" y="460963"/>
            <a:ext cx="3729667" cy="3677321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2FC8D538-A567-2D92-B24A-1BC881739B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1930" y="845430"/>
            <a:ext cx="3729667" cy="373614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42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43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445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446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pandas:"/>
          <p:cNvSpPr txBox="1"/>
          <p:nvPr/>
        </p:nvSpPr>
        <p:spPr>
          <a:xfrm>
            <a:off x="1510270" y="989752"/>
            <a:ext cx="91763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pandas:</a:t>
            </a:r>
          </a:p>
        </p:txBody>
      </p:sp>
      <p:sp>
        <p:nvSpPr>
          <p:cNvPr id="449" name="Plot af dataframe (example.csv)"/>
          <p:cNvSpPr txBox="1">
            <a:spLocks noGrp="1"/>
          </p:cNvSpPr>
          <p:nvPr>
            <p:ph type="title"/>
          </p:nvPr>
        </p:nvSpPr>
        <p:spPr>
          <a:xfrm>
            <a:off x="561694" y="379897"/>
            <a:ext cx="11012490" cy="865187"/>
          </a:xfrm>
          <a:prstGeom prst="rect">
            <a:avLst/>
          </a:prstGeom>
        </p:spPr>
        <p:txBody>
          <a:bodyPr/>
          <a:lstStyle/>
          <a:p>
            <a:r>
              <a:rPr dirty="0"/>
              <a:t>Plot </a:t>
            </a:r>
            <a:r>
              <a:rPr dirty="0" err="1"/>
              <a:t>af</a:t>
            </a:r>
            <a:r>
              <a:rPr dirty="0"/>
              <a:t> </a:t>
            </a:r>
            <a:r>
              <a:rPr dirty="0" err="1"/>
              <a:t>dataframe</a:t>
            </a:r>
            <a:r>
              <a:rPr dirty="0"/>
              <a:t> (example.csv)</a:t>
            </a:r>
          </a:p>
        </p:txBody>
      </p:sp>
      <p:sp>
        <p:nvSpPr>
          <p:cNvPr id="451" name="matplotlib"/>
          <p:cNvSpPr txBox="1"/>
          <p:nvPr/>
        </p:nvSpPr>
        <p:spPr>
          <a:xfrm>
            <a:off x="8952429" y="1053307"/>
            <a:ext cx="108250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matplotlib</a:t>
            </a:r>
          </a:p>
        </p:txBody>
      </p:sp>
      <p:sp>
        <p:nvSpPr>
          <p:cNvPr id="452" name="Her bliver man nødt til at plotte alle graferne manuelt i samme plot"/>
          <p:cNvSpPr txBox="1"/>
          <p:nvPr/>
        </p:nvSpPr>
        <p:spPr>
          <a:xfrm>
            <a:off x="1006068" y="5551163"/>
            <a:ext cx="5089139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lang="en-US" dirty="0"/>
              <a:t>Matplotlib </a:t>
            </a:r>
            <a:r>
              <a:rPr lang="en-US" dirty="0" err="1"/>
              <a:t>skal</a:t>
            </a:r>
            <a:r>
              <a:rPr lang="en-US" dirty="0"/>
              <a:t> </a:t>
            </a:r>
            <a:r>
              <a:rPr lang="en-US" dirty="0" err="1"/>
              <a:t>bruge</a:t>
            </a:r>
            <a:r>
              <a:rPr lang="en-US" dirty="0"/>
              <a:t> </a:t>
            </a:r>
            <a:r>
              <a:rPr lang="en-US" dirty="0" err="1"/>
              <a:t>dataen</a:t>
            </a:r>
            <a:r>
              <a:rPr lang="en-US" dirty="0"/>
              <a:t>, her gives alle </a:t>
            </a:r>
            <a:r>
              <a:rPr lang="en-US" dirty="0" err="1"/>
              <a:t>linje</a:t>
            </a:r>
            <a:r>
              <a:rPr lang="en-US" dirty="0"/>
              <a:t> I </a:t>
            </a:r>
            <a:r>
              <a:rPr lang="en-US" dirty="0" err="1"/>
              <a:t>en</a:t>
            </a:r>
            <a:r>
              <a:rPr lang="en-US" dirty="0"/>
              <a:t> matrix, </a:t>
            </a:r>
            <a:r>
              <a:rPr lang="en-US" dirty="0" err="1"/>
              <a:t>kaldet</a:t>
            </a:r>
            <a:r>
              <a:rPr lang="en-US" dirty="0"/>
              <a:t> et ‘array’, </a:t>
            </a:r>
            <a:r>
              <a:rPr lang="en-US" dirty="0" err="1"/>
              <a:t>hver</a:t>
            </a:r>
            <a:r>
              <a:rPr lang="en-US" dirty="0"/>
              <a:t> </a:t>
            </a:r>
            <a:r>
              <a:rPr lang="en-US" dirty="0" err="1"/>
              <a:t>kollone</a:t>
            </a:r>
            <a:r>
              <a:rPr lang="en-US" dirty="0"/>
              <a:t> I </a:t>
            </a:r>
            <a:r>
              <a:rPr lang="en-US" dirty="0" err="1"/>
              <a:t>matrisen</a:t>
            </a:r>
            <a:r>
              <a:rPr lang="en-US" dirty="0"/>
              <a:t> </a:t>
            </a:r>
            <a:r>
              <a:rPr lang="en-US" dirty="0" err="1"/>
              <a:t>tages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individuelt</a:t>
            </a:r>
            <a:r>
              <a:rPr lang="en-US" dirty="0"/>
              <a:t> plot</a:t>
            </a:r>
            <a:endParaRPr dirty="0"/>
          </a:p>
        </p:txBody>
      </p:sp>
      <p:sp>
        <p:nvSpPr>
          <p:cNvPr id="454" name="seaborn:"/>
          <p:cNvSpPr txBox="1"/>
          <p:nvPr/>
        </p:nvSpPr>
        <p:spPr>
          <a:xfrm>
            <a:off x="5443456" y="1036000"/>
            <a:ext cx="99376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seaborn: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4EE6F4A7-D06D-C9CF-CC12-0A40D2600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70" y="1306837"/>
            <a:ext cx="3905837" cy="3510563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163F63EA-B912-28DD-C8BE-6F5C67A6DD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6937" y="1329528"/>
            <a:ext cx="3931416" cy="3487872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7EFFCCE2-6416-4741-B35E-1705DDEFB9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4983" y="1485901"/>
            <a:ext cx="3779309" cy="3760027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69B8A310-2903-F373-8FE2-119336EFCC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5523" y="4892575"/>
            <a:ext cx="1415520" cy="192583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plots i matplotlib: hvis man gerne vil lave flere plots i et">
            <a:extLst>
              <a:ext uri="{FF2B5EF4-FFF2-40B4-BE49-F238E27FC236}">
                <a16:creationId xmlns:a16="http://schemas.microsoft.com/office/drawing/2014/main" id="{FE99D0BD-46BC-5316-83A5-76E0023D70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9440" y="455168"/>
            <a:ext cx="11012487" cy="8651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Matplotlib </a:t>
            </a:r>
            <a:r>
              <a:rPr lang="da-DK" dirty="0"/>
              <a:t>arbejder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‘Grids’ for multi plots</a:t>
            </a:r>
            <a:endParaRPr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1F13AFE6-BBAB-3EEF-C4DB-AE42CE0E4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5" y="2022611"/>
            <a:ext cx="5572903" cy="4801270"/>
          </a:xfrm>
          <a:prstGeom prst="rect">
            <a:avLst/>
          </a:prstGeom>
        </p:spPr>
      </p:pic>
      <p:cxnSp>
        <p:nvCxnSpPr>
          <p:cNvPr id="8" name="Lige pilforbindelse 7">
            <a:extLst>
              <a:ext uri="{FF2B5EF4-FFF2-40B4-BE49-F238E27FC236}">
                <a16:creationId xmlns:a16="http://schemas.microsoft.com/office/drawing/2014/main" id="{58770A8B-5DD3-B509-27AC-3E1734AEA434}"/>
              </a:ext>
            </a:extLst>
          </p:cNvPr>
          <p:cNvCxnSpPr>
            <a:cxnSpLocks/>
          </p:cNvCxnSpPr>
          <p:nvPr/>
        </p:nvCxnSpPr>
        <p:spPr>
          <a:xfrm>
            <a:off x="1828800" y="1855451"/>
            <a:ext cx="312821" cy="348916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Lige pilforbindelse 8">
            <a:extLst>
              <a:ext uri="{FF2B5EF4-FFF2-40B4-BE49-F238E27FC236}">
                <a16:creationId xmlns:a16="http://schemas.microsoft.com/office/drawing/2014/main" id="{7674ABC8-58BC-287A-941C-043B26FC488E}"/>
              </a:ext>
            </a:extLst>
          </p:cNvPr>
          <p:cNvCxnSpPr>
            <a:cxnSpLocks/>
          </p:cNvCxnSpPr>
          <p:nvPr/>
        </p:nvCxnSpPr>
        <p:spPr>
          <a:xfrm flipH="1">
            <a:off x="2346158" y="1825540"/>
            <a:ext cx="252663" cy="378827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kstfelt 11">
            <a:extLst>
              <a:ext uri="{FF2B5EF4-FFF2-40B4-BE49-F238E27FC236}">
                <a16:creationId xmlns:a16="http://schemas.microsoft.com/office/drawing/2014/main" id="{6F33D192-7DE4-7779-00B2-581B1100BA16}"/>
              </a:ext>
            </a:extLst>
          </p:cNvPr>
          <p:cNvSpPr txBox="1"/>
          <p:nvPr/>
        </p:nvSpPr>
        <p:spPr>
          <a:xfrm>
            <a:off x="1179095" y="1576305"/>
            <a:ext cx="88432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R</a:t>
            </a:r>
            <a:r>
              <a:rPr kumimoji="0" lang="da-DK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ækker</a:t>
            </a:r>
            <a:endParaRPr kumimoji="0" lang="en-DK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New Tai Lue"/>
              <a:ea typeface="Microsoft New Tai Lue"/>
              <a:cs typeface="Microsoft New Tai Lue"/>
              <a:sym typeface="Microsoft New Tai Lue"/>
            </a:endParaRPr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6E7A8757-FCC6-3004-E9FB-0290CEE60958}"/>
              </a:ext>
            </a:extLst>
          </p:cNvPr>
          <p:cNvSpPr txBox="1"/>
          <p:nvPr/>
        </p:nvSpPr>
        <p:spPr>
          <a:xfrm>
            <a:off x="2213811" y="1554273"/>
            <a:ext cx="125128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Koloner</a:t>
            </a:r>
            <a:endParaRPr kumimoji="0" lang="en-DK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New Tai Lue"/>
              <a:ea typeface="Microsoft New Tai Lue"/>
              <a:cs typeface="Microsoft New Tai Lue"/>
              <a:sym typeface="Microsoft New Tai Lue"/>
            </a:endParaRPr>
          </a:p>
        </p:txBody>
      </p:sp>
      <p:cxnSp>
        <p:nvCxnSpPr>
          <p:cNvPr id="14" name="Lige pilforbindelse 13">
            <a:extLst>
              <a:ext uri="{FF2B5EF4-FFF2-40B4-BE49-F238E27FC236}">
                <a16:creationId xmlns:a16="http://schemas.microsoft.com/office/drawing/2014/main" id="{4E42BCB2-3752-5369-665D-738C59ADA16F}"/>
              </a:ext>
            </a:extLst>
          </p:cNvPr>
          <p:cNvCxnSpPr>
            <a:cxnSpLocks/>
          </p:cNvCxnSpPr>
          <p:nvPr/>
        </p:nvCxnSpPr>
        <p:spPr>
          <a:xfrm flipH="1">
            <a:off x="2875546" y="1397331"/>
            <a:ext cx="1022686" cy="1417941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Lige pilforbindelse 15">
            <a:extLst>
              <a:ext uri="{FF2B5EF4-FFF2-40B4-BE49-F238E27FC236}">
                <a16:creationId xmlns:a16="http://schemas.microsoft.com/office/drawing/2014/main" id="{4425CBB6-FFEF-546C-5B36-A10640DDE782}"/>
              </a:ext>
            </a:extLst>
          </p:cNvPr>
          <p:cNvCxnSpPr>
            <a:cxnSpLocks/>
          </p:cNvCxnSpPr>
          <p:nvPr/>
        </p:nvCxnSpPr>
        <p:spPr>
          <a:xfrm flipH="1">
            <a:off x="4559967" y="1945635"/>
            <a:ext cx="1022686" cy="1417941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Lige pilforbindelse 16">
            <a:extLst>
              <a:ext uri="{FF2B5EF4-FFF2-40B4-BE49-F238E27FC236}">
                <a16:creationId xmlns:a16="http://schemas.microsoft.com/office/drawing/2014/main" id="{68555D2F-1FD2-08F2-7A00-45191AE822E7}"/>
              </a:ext>
            </a:extLst>
          </p:cNvPr>
          <p:cNvCxnSpPr>
            <a:cxnSpLocks/>
          </p:cNvCxnSpPr>
          <p:nvPr/>
        </p:nvCxnSpPr>
        <p:spPr>
          <a:xfrm flipH="1">
            <a:off x="1621255" y="1989311"/>
            <a:ext cx="3961398" cy="1776573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Lige pilforbindelse 20">
            <a:extLst>
              <a:ext uri="{FF2B5EF4-FFF2-40B4-BE49-F238E27FC236}">
                <a16:creationId xmlns:a16="http://schemas.microsoft.com/office/drawing/2014/main" id="{E2D1C6DA-A60D-7A38-E937-2BF02B40A1BB}"/>
              </a:ext>
            </a:extLst>
          </p:cNvPr>
          <p:cNvCxnSpPr>
            <a:cxnSpLocks/>
          </p:cNvCxnSpPr>
          <p:nvPr/>
        </p:nvCxnSpPr>
        <p:spPr>
          <a:xfrm flipH="1">
            <a:off x="4150895" y="1945635"/>
            <a:ext cx="1431758" cy="3624986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Lige pilforbindelse 24">
            <a:extLst>
              <a:ext uri="{FF2B5EF4-FFF2-40B4-BE49-F238E27FC236}">
                <a16:creationId xmlns:a16="http://schemas.microsoft.com/office/drawing/2014/main" id="{16265206-5ED3-2554-04F0-21A4B27C5840}"/>
              </a:ext>
            </a:extLst>
          </p:cNvPr>
          <p:cNvCxnSpPr>
            <a:cxnSpLocks/>
          </p:cNvCxnSpPr>
          <p:nvPr/>
        </p:nvCxnSpPr>
        <p:spPr>
          <a:xfrm flipH="1">
            <a:off x="1621255" y="1989311"/>
            <a:ext cx="3961398" cy="3658286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Tekstfelt 27">
            <a:extLst>
              <a:ext uri="{FF2B5EF4-FFF2-40B4-BE49-F238E27FC236}">
                <a16:creationId xmlns:a16="http://schemas.microsoft.com/office/drawing/2014/main" id="{9C2720E5-522C-8558-49B6-4B2357EA95CC}"/>
              </a:ext>
            </a:extLst>
          </p:cNvPr>
          <p:cNvSpPr txBox="1"/>
          <p:nvPr/>
        </p:nvSpPr>
        <p:spPr>
          <a:xfrm>
            <a:off x="3517732" y="1106233"/>
            <a:ext cx="76099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Figure</a:t>
            </a:r>
            <a:endParaRPr kumimoji="0" lang="en-DK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New Tai Lue"/>
              <a:ea typeface="Microsoft New Tai Lue"/>
              <a:cs typeface="Microsoft New Tai Lue"/>
              <a:sym typeface="Microsoft New Tai Lue"/>
            </a:endParaRPr>
          </a:p>
        </p:txBody>
      </p:sp>
      <p:sp>
        <p:nvSpPr>
          <p:cNvPr id="29" name="Tekstfelt 28">
            <a:extLst>
              <a:ext uri="{FF2B5EF4-FFF2-40B4-BE49-F238E27FC236}">
                <a16:creationId xmlns:a16="http://schemas.microsoft.com/office/drawing/2014/main" id="{98E35AD3-88D0-C8C7-7103-5EA07774F485}"/>
              </a:ext>
            </a:extLst>
          </p:cNvPr>
          <p:cNvSpPr txBox="1"/>
          <p:nvPr/>
        </p:nvSpPr>
        <p:spPr>
          <a:xfrm>
            <a:off x="5343524" y="1620303"/>
            <a:ext cx="61060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Axes</a:t>
            </a:r>
            <a:endParaRPr kumimoji="0" lang="en-DK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New Tai Lue"/>
              <a:ea typeface="Microsoft New Tai Lue"/>
              <a:cs typeface="Microsoft New Tai Lue"/>
              <a:sym typeface="Microsoft New Tai Lue"/>
            </a:endParaRPr>
          </a:p>
        </p:txBody>
      </p:sp>
      <p:pic>
        <p:nvPicPr>
          <p:cNvPr id="31" name="Billede 30">
            <a:extLst>
              <a:ext uri="{FF2B5EF4-FFF2-40B4-BE49-F238E27FC236}">
                <a16:creationId xmlns:a16="http://schemas.microsoft.com/office/drawing/2014/main" id="{FE88AA0E-DB62-EC2C-28FE-3617D5B21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388" y="1053077"/>
            <a:ext cx="5611008" cy="5315692"/>
          </a:xfrm>
          <a:prstGeom prst="rect">
            <a:avLst/>
          </a:prstGeom>
        </p:spPr>
      </p:pic>
      <p:sp>
        <p:nvSpPr>
          <p:cNvPr id="32" name="Tekstfelt 31">
            <a:extLst>
              <a:ext uri="{FF2B5EF4-FFF2-40B4-BE49-F238E27FC236}">
                <a16:creationId xmlns:a16="http://schemas.microsoft.com/office/drawing/2014/main" id="{9DCA8075-1A47-713E-ED4E-DCF9EB94DD46}"/>
              </a:ext>
            </a:extLst>
          </p:cNvPr>
          <p:cNvSpPr txBox="1"/>
          <p:nvPr/>
        </p:nvSpPr>
        <p:spPr>
          <a:xfrm>
            <a:off x="6244388" y="6402832"/>
            <a:ext cx="561100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Figure.add_subplots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(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grid_rows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,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grid_col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,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axes_number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)</a:t>
            </a:r>
            <a:endParaRPr kumimoji="0" lang="en-DK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New Tai Lue"/>
              <a:ea typeface="Microsoft New Tai Lue"/>
              <a:cs typeface="Microsoft New Tai Lue"/>
              <a:sym typeface="Microsoft New Tai Lue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C74D350-A17D-F963-7D86-BE33D3B6C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661" y="2204367"/>
            <a:ext cx="592455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4568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ubplots i matplotlib: hvis man gerne vil lave flere plots i 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Matplotlib </a:t>
            </a:r>
            <a:r>
              <a:rPr lang="en-US" dirty="0" err="1"/>
              <a:t>arbejder</a:t>
            </a:r>
            <a:r>
              <a:rPr lang="en-US" dirty="0"/>
              <a:t> I ‘Grids’ for multi plots</a:t>
            </a:r>
            <a:endParaRPr dirty="0"/>
          </a:p>
        </p:txBody>
      </p:sp>
      <p:sp>
        <p:nvSpPr>
          <p:cNvPr id="457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58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59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11456851" y="110141"/>
            <a:ext cx="144600" cy="152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461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462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Billede 2">
            <a:extLst>
              <a:ext uri="{FF2B5EF4-FFF2-40B4-BE49-F238E27FC236}">
                <a16:creationId xmlns:a16="http://schemas.microsoft.com/office/drawing/2014/main" id="{9521A48C-217B-757B-3951-9D9C2ADFC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50" y="1151382"/>
            <a:ext cx="4921053" cy="5295019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6F588482-DB14-DB05-88A6-F3CCD8A450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129" y="1485901"/>
            <a:ext cx="2434626" cy="818724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B5A35BBB-B4D0-CA20-64F5-5A84C79167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207" y="1151382"/>
            <a:ext cx="5030694" cy="529501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Hvad har været galt med alle de plots vi har lavet indtil nu?"/>
          <p:cNvSpPr txBox="1">
            <a:spLocks noGrp="1"/>
          </p:cNvSpPr>
          <p:nvPr>
            <p:ph type="title"/>
          </p:nvPr>
        </p:nvSpPr>
        <p:spPr>
          <a:xfrm>
            <a:off x="502051" y="442798"/>
            <a:ext cx="11012490" cy="8651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Fix at plots g</a:t>
            </a:r>
            <a:r>
              <a:rPr lang="da-DK" dirty="0"/>
              <a:t>år ind over hinanden</a:t>
            </a:r>
            <a:endParaRPr dirty="0"/>
          </a:p>
        </p:txBody>
      </p:sp>
      <p:sp>
        <p:nvSpPr>
          <p:cNvPr id="468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69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471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p:sp>
        <p:nvSpPr>
          <p:cNvPr id="472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473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78D69E12-E1B5-544C-AD27-DB1616106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533" y="1091959"/>
            <a:ext cx="5107363" cy="5130863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CC0FC1EA-10A7-F47E-7CCB-19B7FD67A08E}"/>
              </a:ext>
            </a:extLst>
          </p:cNvPr>
          <p:cNvSpPr txBox="1"/>
          <p:nvPr/>
        </p:nvSpPr>
        <p:spPr>
          <a:xfrm>
            <a:off x="5740091" y="1091959"/>
            <a:ext cx="3525573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a-DK" dirty="0" err="1"/>
              <a:t>plt</a:t>
            </a:r>
            <a:r>
              <a:rPr kumimoji="0" lang="da-DK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.tight</a:t>
            </a:r>
            <a:r>
              <a:rPr lang="en-US" dirty="0"/>
              <a:t>_layout()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fig.tight_layout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()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G</a:t>
            </a:r>
            <a:r>
              <a:rPr lang="da-DK" dirty="0"/>
              <a:t>ør akserne / subplotsende mindre for at fitte alle objekter</a:t>
            </a:r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188777BB-4A24-8426-8578-90F6CFB23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8296" y="2665327"/>
            <a:ext cx="3080182" cy="3950321"/>
          </a:xfrm>
          <a:prstGeom prst="rect">
            <a:avLst/>
          </a:prstGeom>
        </p:spPr>
      </p:pic>
      <p:sp>
        <p:nvSpPr>
          <p:cNvPr id="10" name="Tekstfelt 9">
            <a:extLst>
              <a:ext uri="{FF2B5EF4-FFF2-40B4-BE49-F238E27FC236}">
                <a16:creationId xmlns:a16="http://schemas.microsoft.com/office/drawing/2014/main" id="{2132C00F-9CC1-EE8C-6F89-A6C2E2EED012}"/>
              </a:ext>
            </a:extLst>
          </p:cNvPr>
          <p:cNvSpPr txBox="1"/>
          <p:nvPr/>
        </p:nvSpPr>
        <p:spPr>
          <a:xfrm>
            <a:off x="9265664" y="2918726"/>
            <a:ext cx="2395899" cy="1477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a-DK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a-DK" dirty="0"/>
              <a:t>Virker kun hvis figuren subplots baseret </a:t>
            </a:r>
            <a:r>
              <a:rPr lang="da-DK" dirty="0" err="1"/>
              <a:t>gird</a:t>
            </a:r>
            <a:r>
              <a:rPr lang="da-DK" dirty="0"/>
              <a:t> koloner går op i hinanden </a:t>
            </a:r>
            <a:endParaRPr kumimoji="0" lang="en-DK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New Tai Lue"/>
              <a:ea typeface="Microsoft New Tai Lue"/>
              <a:cs typeface="Microsoft New Tai Lue"/>
              <a:sym typeface="Microsoft New Tai Lue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76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77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478" name="Hvad er et godt plo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Hvad er et godt plot?</a:t>
            </a:r>
          </a:p>
        </p:txBody>
      </p:sp>
      <p:sp>
        <p:nvSpPr>
          <p:cNvPr id="479" name="Det rigtige type plot!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Det rigtige type plot!</a:t>
            </a:r>
          </a:p>
          <a:p>
            <a:r>
              <a:t>Størrelse på plottet</a:t>
            </a:r>
          </a:p>
          <a:p>
            <a:r>
              <a:t>x,y labels</a:t>
            </a:r>
          </a:p>
          <a:p>
            <a:r>
              <a:t>x,y range</a:t>
            </a:r>
          </a:p>
          <a:p>
            <a:r>
              <a:t>Titel</a:t>
            </a:r>
          </a:p>
          <a:p>
            <a:r>
              <a:t>Gode farver</a:t>
            </a:r>
          </a:p>
          <a:p>
            <a:r>
              <a:t>Skriftstørrelse</a:t>
            </a:r>
          </a:p>
          <a:p>
            <a:r>
              <a:t>Less is more!!!!</a:t>
            </a:r>
          </a:p>
        </p:txBody>
      </p:sp>
      <p:sp>
        <p:nvSpPr>
          <p:cNvPr id="480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481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482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Screenshot 2023-11-20 at 1.16.05 PM.png" descr="Screenshot 2023-11-20 at 1.16.05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3473" y="3984185"/>
            <a:ext cx="3630271" cy="2696969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Seaborn"/>
          <p:cNvSpPr txBox="1"/>
          <p:nvPr/>
        </p:nvSpPr>
        <p:spPr>
          <a:xfrm>
            <a:off x="9807363" y="3613344"/>
            <a:ext cx="96842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Seaborn</a:t>
            </a:r>
          </a:p>
        </p:txBody>
      </p:sp>
      <p:pic>
        <p:nvPicPr>
          <p:cNvPr id="485" name="Screenshot 2023-11-20 at 1.16.40 PM.png" descr="Screenshot 2023-11-20 at 1.16.40 P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4190" y="908650"/>
            <a:ext cx="5816951" cy="2333853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matplotlib"/>
          <p:cNvSpPr txBox="1"/>
          <p:nvPr/>
        </p:nvSpPr>
        <p:spPr>
          <a:xfrm>
            <a:off x="6985596" y="559679"/>
            <a:ext cx="108250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matplotlib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89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491" name="Lav dit plot præcis som du vil have det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Lav dit plot præcis som du vil have det!</a:t>
            </a:r>
          </a:p>
        </p:txBody>
      </p:sp>
      <p:sp>
        <p:nvSpPr>
          <p:cNvPr id="492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493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494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  <p:sp>
        <p:nvSpPr>
          <p:cNvPr id="495" name="fig.tight_layout() sørger for at plotsne ikke sidder oven i hinanden…"/>
          <p:cNvSpPr txBox="1"/>
          <p:nvPr/>
        </p:nvSpPr>
        <p:spPr>
          <a:xfrm>
            <a:off x="333118" y="5283751"/>
            <a:ext cx="6673601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fig.tight_layout() sørger for at plotsne ikke sidder oven i hinanden</a:t>
            </a:r>
          </a:p>
          <a:p>
            <a:endParaRPr/>
          </a:p>
          <a:p>
            <a:r>
              <a:t>fig.savefig(“path”+”.pdf”)</a:t>
            </a:r>
          </a:p>
          <a:p>
            <a:endParaRPr/>
          </a:p>
          <a:p>
            <a:r>
              <a:t>Forskel på barplot og histogram?</a:t>
            </a:r>
          </a:p>
        </p:txBody>
      </p:sp>
      <p:pic>
        <p:nvPicPr>
          <p:cNvPr id="496" name="pasted-image.tiff" descr="pasted-image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9763" y="1507397"/>
            <a:ext cx="4598421" cy="459842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Screenshot 2023-11-20 at 2.14.31 PM.png" descr="Screenshot 2023-11-20 at 2.14.31 PM.png"/>
          <p:cNvPicPr>
            <a:picLocks noChangeAspect="1"/>
          </p:cNvPicPr>
          <p:nvPr/>
        </p:nvPicPr>
        <p:blipFill>
          <a:blip r:embed="rId6"/>
          <a:srcRect r="5077"/>
          <a:stretch>
            <a:fillRect/>
          </a:stretch>
        </p:blipFill>
        <p:spPr>
          <a:xfrm>
            <a:off x="240197" y="1241944"/>
            <a:ext cx="6714695" cy="3822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00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501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502" name="Størrelse på plottet betyder sindssygt meget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Størrelse på plottet betyder sindssygt meget!</a:t>
            </a:r>
          </a:p>
        </p:txBody>
      </p:sp>
      <p:sp>
        <p:nvSpPr>
          <p:cNvPr id="503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504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505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06" name="pasted-image.tiff" descr="pasted-image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4423" y="1276864"/>
            <a:ext cx="2531259" cy="2515569"/>
          </a:xfrm>
          <a:prstGeom prst="rect">
            <a:avLst/>
          </a:prstGeom>
          <a:ln w="12700">
            <a:miter lim="400000"/>
          </a:ln>
        </p:spPr>
      </p:pic>
      <p:pic>
        <p:nvPicPr>
          <p:cNvPr id="507" name="Screenshot 2023-11-20 at 2.18.34 PM.png" descr="Screenshot 2023-11-20 at 2.18.34 P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309" y="4567701"/>
            <a:ext cx="4787901" cy="166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8" name="Screenshot 2023-11-20 at 2.18.47 PM.png" descr="Screenshot 2023-11-20 at 2.18.47 P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221" y="1429786"/>
            <a:ext cx="4406193" cy="764545"/>
          </a:xfrm>
          <a:prstGeom prst="rect">
            <a:avLst/>
          </a:prstGeom>
          <a:ln w="12700">
            <a:miter lim="400000"/>
          </a:ln>
        </p:spPr>
      </p:pic>
      <p:pic>
        <p:nvPicPr>
          <p:cNvPr id="509" name="Screenshot 2023-11-20 at 2.19.01 PM.png" descr="Screenshot 2023-11-20 at 2.19.01 P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947" y="2821073"/>
            <a:ext cx="4793041" cy="166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0" name="pasted-image.tiff" descr="pasted-image.tif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7774" y="4002738"/>
            <a:ext cx="2702672" cy="2793628"/>
          </a:xfrm>
          <a:prstGeom prst="rect">
            <a:avLst/>
          </a:prstGeom>
          <a:ln w="12700">
            <a:miter lim="400000"/>
          </a:ln>
        </p:spPr>
      </p:pic>
      <p:sp>
        <p:nvSpPr>
          <p:cNvPr id="511" name="Lav plottet i den størrelse i skal bruge det og stræk ikke i det efterfølgende!!!"/>
          <p:cNvSpPr txBox="1"/>
          <p:nvPr/>
        </p:nvSpPr>
        <p:spPr>
          <a:xfrm>
            <a:off x="9609061" y="3306706"/>
            <a:ext cx="2088209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Lav plottet i den størrelse i skal bruge det og stræk ikke i det efterfølgende!!!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7D835-6E9A-2F1B-CB71-2B5F5071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5" y="620712"/>
            <a:ext cx="11012486" cy="865188"/>
          </a:xfrm>
        </p:spPr>
        <p:txBody>
          <a:bodyPr>
            <a:normAutofit/>
          </a:bodyPr>
          <a:lstStyle/>
          <a:p>
            <a:r>
              <a:rPr lang="da-DK" dirty="0"/>
              <a:t>Debugging 101</a:t>
            </a:r>
            <a:endParaRPr lang="en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821B9747-0AD4-BC9A-06E6-CB2B57F2D632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86846" y="1394494"/>
            <a:ext cx="4981074" cy="4675188"/>
          </a:xfrm>
        </p:spPr>
        <p:txBody>
          <a:bodyPr>
            <a:normAutofit/>
          </a:bodyPr>
          <a:lstStyle/>
          <a:p>
            <a:r>
              <a:rPr lang="da-DK" dirty="0"/>
              <a:t>How to google</a:t>
            </a:r>
          </a:p>
          <a:p>
            <a:pPr lvl="1"/>
            <a:r>
              <a:rPr lang="da-DK" dirty="0"/>
              <a:t>Engelsk, præcist, nævnt kode sprog, </a:t>
            </a:r>
            <a:r>
              <a:rPr lang="da-DK" dirty="0" err="1"/>
              <a:t>evnt</a:t>
            </a:r>
            <a:r>
              <a:rPr lang="da-DK" dirty="0"/>
              <a:t> pakke man bruger og en forkortet version a problemet</a:t>
            </a:r>
          </a:p>
          <a:p>
            <a:pPr lvl="1"/>
            <a:r>
              <a:rPr lang="da-DK" dirty="0"/>
              <a:t>”How to join </a:t>
            </a:r>
            <a:r>
              <a:rPr lang="da-DK" dirty="0" err="1"/>
              <a:t>two</a:t>
            </a:r>
            <a:r>
              <a:rPr lang="da-DK" dirty="0"/>
              <a:t> dataframes with pandas in </a:t>
            </a:r>
            <a:r>
              <a:rPr lang="da-DK" dirty="0" err="1"/>
              <a:t>python</a:t>
            </a:r>
            <a:r>
              <a:rPr lang="da-DK" dirty="0"/>
              <a:t>”</a:t>
            </a:r>
          </a:p>
          <a:p>
            <a:pPr lvl="1"/>
            <a:r>
              <a:rPr lang="da-DK" dirty="0"/>
              <a:t>” Find </a:t>
            </a:r>
            <a:r>
              <a:rPr lang="da-DK" dirty="0" err="1"/>
              <a:t>nan</a:t>
            </a:r>
            <a:r>
              <a:rPr lang="da-DK" dirty="0"/>
              <a:t> </a:t>
            </a:r>
            <a:r>
              <a:rPr lang="da-DK" dirty="0" err="1"/>
              <a:t>values</a:t>
            </a:r>
            <a:r>
              <a:rPr lang="da-DK" dirty="0"/>
              <a:t> in pandas dataframe”</a:t>
            </a:r>
          </a:p>
          <a:p>
            <a:r>
              <a:rPr lang="da-DK" dirty="0" err="1"/>
              <a:t>Rubberduck</a:t>
            </a:r>
            <a:r>
              <a:rPr lang="da-DK" dirty="0"/>
              <a:t> metoden</a:t>
            </a:r>
          </a:p>
          <a:p>
            <a:r>
              <a:rPr lang="da-DK" dirty="0" err="1"/>
              <a:t>ChatGPT</a:t>
            </a:r>
            <a:r>
              <a:rPr lang="da-DK" dirty="0"/>
              <a:t>, med måde</a:t>
            </a:r>
          </a:p>
          <a:p>
            <a:endParaRPr lang="en-DK" dirty="0"/>
          </a:p>
        </p:txBody>
      </p:sp>
      <p:sp>
        <p:nvSpPr>
          <p:cNvPr id="4" name="AutoShape 2" descr="A cartoonish and playful illustration of the rubber duck debugging method. The scene features a friendly, animated rubber duck sitting on a desk next to a laptop. A programmer is leaning in, talking to the duck, and the desk is cluttered with books, coffee, and sticky notes, creating a cozy debugging workspace. The overall tone is cheerful and humorous, emphasizing the simplicity and charm of the rubber duck debugging method. No text or speech bubbles in the image.">
            <a:extLst>
              <a:ext uri="{FF2B5EF4-FFF2-40B4-BE49-F238E27FC236}">
                <a16:creationId xmlns:a16="http://schemas.microsoft.com/office/drawing/2014/main" id="{8D643714-A9F9-2333-0EBE-BC94871BAB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K"/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43154487-0524-941B-5AD2-450667F19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7201" y="386451"/>
            <a:ext cx="1647016" cy="3593488"/>
          </a:xfrm>
          <a:prstGeom prst="rect">
            <a:avLst/>
          </a:prstGeom>
        </p:spPr>
      </p:pic>
      <p:pic>
        <p:nvPicPr>
          <p:cNvPr id="13" name="Billede 12" descr="Et billede, der indeholder tekst, tegneserie, skærmbillede, legetøj&#10;&#10;Automatisk genereret beskrivelse">
            <a:extLst>
              <a:ext uri="{FF2B5EF4-FFF2-40B4-BE49-F238E27FC236}">
                <a16:creationId xmlns:a16="http://schemas.microsoft.com/office/drawing/2014/main" id="{F24F71D7-3E2F-085E-9D5F-BE04F54F9A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646" y="620712"/>
            <a:ext cx="3271017" cy="3271017"/>
          </a:xfrm>
          <a:prstGeom prst="rect">
            <a:avLst/>
          </a:prstGeom>
        </p:spPr>
      </p:pic>
      <p:pic>
        <p:nvPicPr>
          <p:cNvPr id="7" name="Billede 6" descr="Et billede, der indeholder computer, tegneserie, bærbar, indendørs&#10;&#10;Automatisk genereret beskrivelse">
            <a:extLst>
              <a:ext uri="{FF2B5EF4-FFF2-40B4-BE49-F238E27FC236}">
                <a16:creationId xmlns:a16="http://schemas.microsoft.com/office/drawing/2014/main" id="{CA83EF9E-8C67-BB1B-344B-B1C035358E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40" r="3" b="3"/>
          <a:stretch/>
        </p:blipFill>
        <p:spPr>
          <a:xfrm>
            <a:off x="7547999" y="3429000"/>
            <a:ext cx="3838064" cy="33490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6299001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14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5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Exerci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</a:t>
            </a:r>
          </a:p>
        </p:txBody>
      </p:sp>
      <p:sp>
        <p:nvSpPr>
          <p:cNvPr id="517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518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519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Åben dokumentationen for pd.read_csv() og matplotlib og læs dem og dan jer et overblik over hvad man kan gøre og med hvilke kommandoer…"/>
          <p:cNvSpPr txBox="1"/>
          <p:nvPr/>
        </p:nvSpPr>
        <p:spPr>
          <a:xfrm>
            <a:off x="539028" y="1522378"/>
            <a:ext cx="11113945" cy="489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40631" indent="-240631">
              <a:buSzPct val="100000"/>
              <a:buAutoNum type="arabicPeriod"/>
              <a:defRPr sz="1500"/>
            </a:pPr>
            <a:r>
              <a:rPr dirty="0" err="1"/>
              <a:t>Åben</a:t>
            </a:r>
            <a:r>
              <a:rPr dirty="0"/>
              <a:t> </a:t>
            </a:r>
            <a:r>
              <a:rPr dirty="0" err="1"/>
              <a:t>dokumentationen</a:t>
            </a:r>
            <a:r>
              <a:rPr dirty="0"/>
              <a:t> for </a:t>
            </a:r>
            <a:r>
              <a:rPr dirty="0" err="1"/>
              <a:t>pd.read_csv</a:t>
            </a:r>
            <a:r>
              <a:rPr dirty="0"/>
              <a:t>() </a:t>
            </a:r>
            <a:r>
              <a:rPr dirty="0" err="1"/>
              <a:t>og</a:t>
            </a:r>
            <a:r>
              <a:rPr dirty="0"/>
              <a:t> matplotlib </a:t>
            </a:r>
            <a:r>
              <a:rPr dirty="0" err="1"/>
              <a:t>og</a:t>
            </a:r>
            <a:r>
              <a:rPr dirty="0"/>
              <a:t> </a:t>
            </a:r>
            <a:r>
              <a:rPr dirty="0" err="1"/>
              <a:t>læs</a:t>
            </a:r>
            <a:r>
              <a:rPr dirty="0"/>
              <a:t> dem </a:t>
            </a:r>
            <a:r>
              <a:rPr dirty="0" err="1"/>
              <a:t>og</a:t>
            </a:r>
            <a:r>
              <a:rPr dirty="0"/>
              <a:t> dan </a:t>
            </a:r>
            <a:r>
              <a:rPr dirty="0" err="1"/>
              <a:t>jer</a:t>
            </a:r>
            <a:r>
              <a:rPr dirty="0"/>
              <a:t> et </a:t>
            </a:r>
            <a:r>
              <a:rPr dirty="0" err="1"/>
              <a:t>overblik</a:t>
            </a:r>
            <a:r>
              <a:rPr dirty="0"/>
              <a:t> over </a:t>
            </a:r>
            <a:r>
              <a:rPr dirty="0" err="1"/>
              <a:t>hvad</a:t>
            </a:r>
            <a:r>
              <a:rPr dirty="0"/>
              <a:t> man </a:t>
            </a:r>
            <a:r>
              <a:rPr dirty="0" err="1"/>
              <a:t>kan</a:t>
            </a:r>
            <a:r>
              <a:rPr dirty="0"/>
              <a:t> </a:t>
            </a:r>
            <a:r>
              <a:rPr dirty="0" err="1"/>
              <a:t>gøre</a:t>
            </a:r>
            <a:r>
              <a:rPr dirty="0"/>
              <a:t> </a:t>
            </a:r>
            <a:r>
              <a:rPr dirty="0" err="1"/>
              <a:t>og</a:t>
            </a:r>
            <a:r>
              <a:rPr dirty="0"/>
              <a:t> med </a:t>
            </a:r>
            <a:r>
              <a:rPr dirty="0" err="1"/>
              <a:t>hvilke</a:t>
            </a:r>
            <a:r>
              <a:rPr dirty="0"/>
              <a:t> </a:t>
            </a:r>
            <a:r>
              <a:rPr dirty="0" err="1"/>
              <a:t>kommandoer</a:t>
            </a:r>
            <a:endParaRPr dirty="0"/>
          </a:p>
          <a:p>
            <a:pPr marL="240631" indent="-240631">
              <a:buSzPct val="100000"/>
              <a:buAutoNum type="arabicPeriod"/>
              <a:defRPr sz="1500"/>
            </a:pPr>
            <a:endParaRPr dirty="0"/>
          </a:p>
          <a:p>
            <a:pPr marL="240631" indent="-240631">
              <a:buSzPct val="100000"/>
              <a:buAutoNum type="arabicPeriod" startAt="3"/>
              <a:defRPr sz="1500"/>
            </a:pPr>
            <a:r>
              <a:rPr dirty="0" err="1"/>
              <a:t>Åben</a:t>
            </a:r>
            <a:r>
              <a:rPr dirty="0"/>
              <a:t> python, load in </a:t>
            </a:r>
            <a:r>
              <a:rPr dirty="0" err="1"/>
              <a:t>example.csv</a:t>
            </a:r>
            <a:r>
              <a:rPr dirty="0"/>
              <a:t>, </a:t>
            </a:r>
            <a:r>
              <a:rPr dirty="0" err="1"/>
              <a:t>forstå</a:t>
            </a:r>
            <a:r>
              <a:rPr dirty="0"/>
              <a:t> </a:t>
            </a:r>
            <a:r>
              <a:rPr dirty="0" err="1"/>
              <a:t>datastrukturen</a:t>
            </a:r>
            <a:r>
              <a:rPr dirty="0"/>
              <a:t> </a:t>
            </a:r>
            <a:r>
              <a:rPr dirty="0" err="1"/>
              <a:t>og</a:t>
            </a:r>
            <a:r>
              <a:rPr dirty="0"/>
              <a:t> plot det</a:t>
            </a:r>
          </a:p>
          <a:p>
            <a:pPr marL="748631" lvl="1" indent="-240631">
              <a:buSzPct val="100000"/>
              <a:buAutoNum type="arabicPeriod"/>
              <a:defRPr sz="1500"/>
            </a:pPr>
            <a:r>
              <a:rPr dirty="0"/>
              <a:t>Lav et plot </a:t>
            </a:r>
            <a:r>
              <a:rPr dirty="0" err="1"/>
              <a:t>bestående</a:t>
            </a:r>
            <a:r>
              <a:rPr dirty="0"/>
              <a:t> </a:t>
            </a:r>
            <a:r>
              <a:rPr dirty="0" err="1"/>
              <a:t>af</a:t>
            </a:r>
            <a:r>
              <a:rPr dirty="0"/>
              <a:t> 4 subplots der </a:t>
            </a:r>
            <a:r>
              <a:rPr dirty="0" err="1"/>
              <a:t>hver</a:t>
            </a:r>
            <a:r>
              <a:rPr dirty="0"/>
              <a:t> </a:t>
            </a:r>
            <a:r>
              <a:rPr dirty="0" err="1"/>
              <a:t>viser</a:t>
            </a:r>
            <a:r>
              <a:rPr dirty="0"/>
              <a:t> et plot over </a:t>
            </a:r>
            <a:r>
              <a:rPr dirty="0" err="1"/>
              <a:t>hhv</a:t>
            </a:r>
            <a:r>
              <a:rPr dirty="0"/>
              <a:t>. sex, age, height </a:t>
            </a:r>
            <a:r>
              <a:rPr dirty="0" err="1"/>
              <a:t>og</a:t>
            </a:r>
            <a:r>
              <a:rPr dirty="0"/>
              <a:t> weight. Husk labels </a:t>
            </a:r>
            <a:r>
              <a:rPr dirty="0" err="1"/>
              <a:t>på</a:t>
            </a:r>
            <a:r>
              <a:rPr dirty="0"/>
              <a:t> </a:t>
            </a:r>
            <a:r>
              <a:rPr dirty="0" err="1"/>
              <a:t>akser</a:t>
            </a:r>
            <a:r>
              <a:rPr dirty="0"/>
              <a:t>, </a:t>
            </a:r>
            <a:r>
              <a:rPr dirty="0" err="1"/>
              <a:t>titel</a:t>
            </a:r>
            <a:r>
              <a:rPr dirty="0"/>
              <a:t>, legend. </a:t>
            </a:r>
            <a:r>
              <a:rPr dirty="0" err="1"/>
              <a:t>Hvert</a:t>
            </a:r>
            <a:r>
              <a:rPr dirty="0"/>
              <a:t> plot </a:t>
            </a:r>
            <a:r>
              <a:rPr dirty="0" err="1"/>
              <a:t>skal</a:t>
            </a:r>
            <a:r>
              <a:rPr dirty="0"/>
              <a:t> have </a:t>
            </a:r>
            <a:r>
              <a:rPr dirty="0" err="1"/>
              <a:t>forskellige</a:t>
            </a:r>
            <a:r>
              <a:rPr dirty="0"/>
              <a:t> </a:t>
            </a:r>
            <a:r>
              <a:rPr dirty="0" err="1"/>
              <a:t>farver</a:t>
            </a:r>
            <a:r>
              <a:rPr dirty="0"/>
              <a:t>. </a:t>
            </a:r>
          </a:p>
          <a:p>
            <a:pPr marL="748631" lvl="1" indent="-240631">
              <a:buSzPct val="100000"/>
              <a:buAutoNum type="arabicPeriod"/>
              <a:defRPr sz="1500"/>
            </a:pPr>
            <a:r>
              <a:rPr dirty="0"/>
              <a:t>Lav nu det </a:t>
            </a:r>
            <a:r>
              <a:rPr dirty="0" err="1"/>
              <a:t>samme</a:t>
            </a:r>
            <a:r>
              <a:rPr dirty="0"/>
              <a:t> plot, men </a:t>
            </a:r>
            <a:r>
              <a:rPr dirty="0" err="1"/>
              <a:t>hvor</a:t>
            </a:r>
            <a:r>
              <a:rPr dirty="0"/>
              <a:t> du plotter det </a:t>
            </a:r>
            <a:r>
              <a:rPr dirty="0" err="1"/>
              <a:t>som</a:t>
            </a:r>
            <a:r>
              <a:rPr dirty="0"/>
              <a:t> histogram. </a:t>
            </a:r>
            <a:r>
              <a:rPr dirty="0" err="1"/>
              <a:t>Hvad</a:t>
            </a:r>
            <a:r>
              <a:rPr dirty="0"/>
              <a:t> er </a:t>
            </a:r>
            <a:r>
              <a:rPr dirty="0" err="1"/>
              <a:t>forskellen</a:t>
            </a:r>
            <a:r>
              <a:rPr dirty="0"/>
              <a:t>? </a:t>
            </a:r>
            <a:br>
              <a:rPr dirty="0"/>
            </a:br>
            <a:r>
              <a:rPr dirty="0" err="1"/>
              <a:t>Hvad</a:t>
            </a:r>
            <a:r>
              <a:rPr dirty="0"/>
              <a:t> </a:t>
            </a:r>
            <a:r>
              <a:rPr dirty="0" err="1"/>
              <a:t>betyder</a:t>
            </a:r>
            <a:r>
              <a:rPr dirty="0"/>
              <a:t> bin width for </a:t>
            </a:r>
            <a:r>
              <a:rPr dirty="0" err="1"/>
              <a:t>plottet</a:t>
            </a:r>
            <a:r>
              <a:rPr dirty="0"/>
              <a:t>? Find de settings der passer </a:t>
            </a:r>
            <a:r>
              <a:rPr dirty="0" err="1"/>
              <a:t>bedst</a:t>
            </a:r>
            <a:endParaRPr dirty="0"/>
          </a:p>
          <a:p>
            <a:pPr marL="748631" lvl="1" indent="-240631">
              <a:buSzPct val="100000"/>
              <a:buAutoNum type="arabicPeriod"/>
              <a:defRPr sz="1500"/>
            </a:pPr>
            <a:r>
              <a:rPr dirty="0"/>
              <a:t>Lav et </a:t>
            </a:r>
            <a:r>
              <a:rPr dirty="0" err="1"/>
              <a:t>eller</a:t>
            </a:r>
            <a:r>
              <a:rPr dirty="0"/>
              <a:t> </a:t>
            </a:r>
            <a:r>
              <a:rPr dirty="0" err="1"/>
              <a:t>flere</a:t>
            </a:r>
            <a:r>
              <a:rPr dirty="0"/>
              <a:t> plot(s) der </a:t>
            </a:r>
            <a:r>
              <a:rPr dirty="0" err="1"/>
              <a:t>viser</a:t>
            </a:r>
            <a:r>
              <a:rPr dirty="0"/>
              <a:t> om der er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sammenhæng</a:t>
            </a:r>
            <a:r>
              <a:rPr dirty="0"/>
              <a:t> </a:t>
            </a:r>
            <a:r>
              <a:rPr dirty="0" err="1"/>
              <a:t>mellem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eller</a:t>
            </a:r>
            <a:r>
              <a:rPr dirty="0"/>
              <a:t> </a:t>
            </a:r>
            <a:r>
              <a:rPr dirty="0" err="1"/>
              <a:t>flere</a:t>
            </a:r>
            <a:r>
              <a:rPr dirty="0"/>
              <a:t> </a:t>
            </a:r>
            <a:r>
              <a:rPr dirty="0" err="1"/>
              <a:t>af</a:t>
            </a:r>
            <a:r>
              <a:rPr dirty="0"/>
              <a:t> de fire </a:t>
            </a:r>
            <a:r>
              <a:rPr dirty="0" err="1"/>
              <a:t>faktorer</a:t>
            </a:r>
            <a:r>
              <a:rPr dirty="0"/>
              <a:t> (sex, age, height, weight). </a:t>
            </a:r>
            <a:br>
              <a:rPr dirty="0"/>
            </a:br>
            <a:endParaRPr dirty="0"/>
          </a:p>
          <a:p>
            <a:pPr marL="240631" indent="-240631">
              <a:buSzPct val="100000"/>
              <a:buAutoNum type="arabicPeriod" startAt="3"/>
              <a:defRPr sz="1500"/>
            </a:pPr>
            <a:r>
              <a:rPr dirty="0"/>
              <a:t>Load example_1.csv </a:t>
            </a:r>
            <a:r>
              <a:rPr dirty="0" err="1"/>
              <a:t>ind</a:t>
            </a:r>
            <a:r>
              <a:rPr dirty="0"/>
              <a:t> </a:t>
            </a:r>
            <a:r>
              <a:rPr dirty="0" err="1"/>
              <a:t>i</a:t>
            </a:r>
            <a:r>
              <a:rPr dirty="0"/>
              <a:t> </a:t>
            </a:r>
            <a:r>
              <a:rPr dirty="0" err="1"/>
              <a:t>pd.dataframe</a:t>
            </a:r>
            <a:endParaRPr dirty="0"/>
          </a:p>
          <a:p>
            <a:pPr marL="748631" lvl="1" indent="-240631">
              <a:buSzPct val="100000"/>
              <a:buAutoNum type="arabicPeriod"/>
              <a:defRPr sz="1500"/>
            </a:pPr>
            <a:r>
              <a:rPr dirty="0" err="1"/>
              <a:t>Hvad</a:t>
            </a:r>
            <a:r>
              <a:rPr dirty="0"/>
              <a:t> er </a:t>
            </a:r>
            <a:r>
              <a:rPr dirty="0" err="1"/>
              <a:t>problemet</a:t>
            </a:r>
            <a:r>
              <a:rPr dirty="0"/>
              <a:t> nu? </a:t>
            </a:r>
            <a:r>
              <a:rPr dirty="0" err="1"/>
              <a:t>Hvordan</a:t>
            </a:r>
            <a:r>
              <a:rPr dirty="0"/>
              <a:t> </a:t>
            </a:r>
            <a:r>
              <a:rPr dirty="0" err="1"/>
              <a:t>løser</a:t>
            </a:r>
            <a:r>
              <a:rPr dirty="0"/>
              <a:t> man det </a:t>
            </a:r>
            <a:r>
              <a:rPr dirty="0" err="1"/>
              <a:t>i</a:t>
            </a:r>
            <a:r>
              <a:rPr dirty="0"/>
              <a:t> python, </a:t>
            </a:r>
            <a:r>
              <a:rPr dirty="0" err="1"/>
              <a:t>så</a:t>
            </a:r>
            <a:r>
              <a:rPr dirty="0"/>
              <a:t> </a:t>
            </a:r>
            <a:r>
              <a:rPr dirty="0" err="1"/>
              <a:t>datafilen</a:t>
            </a:r>
            <a:r>
              <a:rPr dirty="0"/>
              <a:t> </a:t>
            </a:r>
            <a:r>
              <a:rPr dirty="0" err="1"/>
              <a:t>ligner</a:t>
            </a:r>
            <a:r>
              <a:rPr dirty="0"/>
              <a:t> den </a:t>
            </a:r>
            <a:r>
              <a:rPr dirty="0" err="1"/>
              <a:t>i</a:t>
            </a:r>
            <a:r>
              <a:rPr dirty="0"/>
              <a:t> </a:t>
            </a:r>
            <a:r>
              <a:rPr dirty="0" err="1"/>
              <a:t>opgave</a:t>
            </a:r>
            <a:r>
              <a:rPr dirty="0"/>
              <a:t> 1?</a:t>
            </a:r>
          </a:p>
          <a:p>
            <a:pPr>
              <a:defRPr sz="1500"/>
            </a:pPr>
            <a:endParaRPr dirty="0"/>
          </a:p>
          <a:p>
            <a:pPr marL="240631" indent="-240631">
              <a:buSzPct val="100000"/>
              <a:buAutoNum type="arabicPeriod" startAt="5"/>
              <a:defRPr sz="1500"/>
            </a:pPr>
            <a:r>
              <a:rPr dirty="0"/>
              <a:t>Load test_data2.csv </a:t>
            </a:r>
            <a:r>
              <a:rPr dirty="0" err="1"/>
              <a:t>ind</a:t>
            </a:r>
            <a:r>
              <a:rPr dirty="0"/>
              <a:t> </a:t>
            </a:r>
            <a:r>
              <a:rPr dirty="0" err="1"/>
              <a:t>i</a:t>
            </a:r>
            <a:r>
              <a:rPr dirty="0"/>
              <a:t> </a:t>
            </a:r>
            <a:r>
              <a:rPr dirty="0" err="1"/>
              <a:t>pd.dataframe</a:t>
            </a:r>
            <a:endParaRPr dirty="0"/>
          </a:p>
          <a:p>
            <a:pPr marL="748631" lvl="1" indent="-240631">
              <a:buSzPct val="100000"/>
              <a:buAutoNum type="arabicPeriod"/>
              <a:defRPr sz="1500"/>
            </a:pPr>
            <a:r>
              <a:rPr dirty="0" err="1"/>
              <a:t>Ændre</a:t>
            </a:r>
            <a:r>
              <a:rPr dirty="0"/>
              <a:t> </a:t>
            </a:r>
            <a:r>
              <a:rPr dirty="0" err="1"/>
              <a:t>på</a:t>
            </a:r>
            <a:r>
              <a:rPr dirty="0"/>
              <a:t> </a:t>
            </a:r>
            <a:r>
              <a:rPr dirty="0" err="1"/>
              <a:t>kolonne</a:t>
            </a:r>
            <a:r>
              <a:rPr dirty="0"/>
              <a:t> </a:t>
            </a:r>
            <a:r>
              <a:rPr dirty="0" err="1"/>
              <a:t>navnene</a:t>
            </a:r>
            <a:r>
              <a:rPr dirty="0"/>
              <a:t> </a:t>
            </a:r>
            <a:r>
              <a:rPr dirty="0" err="1"/>
              <a:t>så</a:t>
            </a:r>
            <a:r>
              <a:rPr dirty="0"/>
              <a:t> de nu </a:t>
            </a:r>
            <a:r>
              <a:rPr dirty="0" err="1"/>
              <a:t>hedder</a:t>
            </a:r>
            <a:r>
              <a:rPr dirty="0"/>
              <a:t> D, E </a:t>
            </a:r>
            <a:r>
              <a:rPr dirty="0" err="1"/>
              <a:t>og</a:t>
            </a:r>
            <a:r>
              <a:rPr dirty="0"/>
              <a:t> F</a:t>
            </a:r>
          </a:p>
          <a:p>
            <a:pPr marL="748631" lvl="1" indent="-240631">
              <a:buSzPct val="100000"/>
              <a:buAutoNum type="arabicPeriod"/>
              <a:defRPr sz="1500"/>
            </a:pPr>
            <a:r>
              <a:rPr dirty="0"/>
              <a:t>Lav et </a:t>
            </a:r>
            <a:r>
              <a:rPr dirty="0" err="1"/>
              <a:t>pænt</a:t>
            </a:r>
            <a:r>
              <a:rPr dirty="0"/>
              <a:t> plot (</a:t>
            </a:r>
            <a:r>
              <a:rPr dirty="0" err="1"/>
              <a:t>enkelt</a:t>
            </a:r>
            <a:r>
              <a:rPr dirty="0"/>
              <a:t> </a:t>
            </a:r>
            <a:r>
              <a:rPr dirty="0" err="1"/>
              <a:t>eller</a:t>
            </a:r>
            <a:r>
              <a:rPr dirty="0"/>
              <a:t> subplots) der </a:t>
            </a:r>
            <a:r>
              <a:rPr dirty="0" err="1"/>
              <a:t>viser</a:t>
            </a:r>
            <a:r>
              <a:rPr dirty="0"/>
              <a:t> </a:t>
            </a:r>
            <a:r>
              <a:rPr dirty="0" err="1"/>
              <a:t>dataen</a:t>
            </a:r>
            <a:r>
              <a:rPr dirty="0"/>
              <a:t> </a:t>
            </a:r>
            <a:r>
              <a:rPr dirty="0" err="1"/>
              <a:t>i</a:t>
            </a:r>
            <a:r>
              <a:rPr dirty="0"/>
              <a:t> </a:t>
            </a:r>
            <a:r>
              <a:rPr dirty="0" err="1"/>
              <a:t>filen</a:t>
            </a:r>
            <a:r>
              <a:rPr dirty="0"/>
              <a:t>. </a:t>
            </a:r>
            <a:r>
              <a:rPr dirty="0" err="1"/>
              <a:t>Hvordan</a:t>
            </a:r>
            <a:r>
              <a:rPr dirty="0"/>
              <a:t> </a:t>
            </a:r>
            <a:r>
              <a:rPr dirty="0" err="1"/>
              <a:t>ville</a:t>
            </a:r>
            <a:r>
              <a:rPr dirty="0"/>
              <a:t> </a:t>
            </a:r>
            <a:r>
              <a:rPr dirty="0" err="1"/>
              <a:t>i</a:t>
            </a:r>
            <a:r>
              <a:rPr dirty="0"/>
              <a:t> vise det her </a:t>
            </a:r>
            <a:r>
              <a:rPr dirty="0" err="1"/>
              <a:t>datasæt</a:t>
            </a:r>
            <a:r>
              <a:rPr dirty="0"/>
              <a:t> </a:t>
            </a:r>
            <a:r>
              <a:rPr dirty="0" err="1"/>
              <a:t>i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artikel</a:t>
            </a:r>
            <a:r>
              <a:rPr dirty="0"/>
              <a:t>? </a:t>
            </a:r>
          </a:p>
          <a:p>
            <a:pPr marL="748631" lvl="1" indent="-240631">
              <a:buSzPct val="100000"/>
              <a:buAutoNum type="arabicPeriod"/>
              <a:defRPr sz="1500"/>
            </a:pPr>
            <a:r>
              <a:rPr dirty="0"/>
              <a:t>Plot alle 3 </a:t>
            </a:r>
            <a:r>
              <a:rPr dirty="0" err="1"/>
              <a:t>kolonner</a:t>
            </a:r>
            <a:r>
              <a:rPr dirty="0"/>
              <a:t> (A, B </a:t>
            </a:r>
            <a:r>
              <a:rPr dirty="0" err="1"/>
              <a:t>og</a:t>
            </a:r>
            <a:r>
              <a:rPr dirty="0"/>
              <a:t> C) </a:t>
            </a:r>
            <a:r>
              <a:rPr dirty="0" err="1"/>
              <a:t>i</a:t>
            </a:r>
            <a:r>
              <a:rPr dirty="0"/>
              <a:t> </a:t>
            </a:r>
            <a:r>
              <a:rPr dirty="0" err="1"/>
              <a:t>samme</a:t>
            </a:r>
            <a:r>
              <a:rPr dirty="0"/>
              <a:t> plot </a:t>
            </a:r>
            <a:r>
              <a:rPr dirty="0" err="1"/>
              <a:t>på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måde</a:t>
            </a:r>
            <a:r>
              <a:rPr dirty="0"/>
              <a:t> </a:t>
            </a:r>
            <a:r>
              <a:rPr dirty="0" err="1"/>
              <a:t>så</a:t>
            </a:r>
            <a:r>
              <a:rPr dirty="0"/>
              <a:t> man </a:t>
            </a:r>
            <a:r>
              <a:rPr dirty="0" err="1"/>
              <a:t>kan</a:t>
            </a:r>
            <a:r>
              <a:rPr dirty="0"/>
              <a:t> se alt </a:t>
            </a:r>
            <a:r>
              <a:rPr dirty="0" err="1"/>
              <a:t>dataen</a:t>
            </a:r>
            <a:r>
              <a:rPr dirty="0"/>
              <a:t> samlet</a:t>
            </a:r>
          </a:p>
          <a:p>
            <a:pPr>
              <a:defRPr sz="1500"/>
            </a:pPr>
            <a:endParaRPr dirty="0"/>
          </a:p>
          <a:p>
            <a:pPr marL="240631" indent="-240631">
              <a:buSzPct val="100000"/>
              <a:buAutoNum type="arabicPeriod" startAt="6"/>
              <a:defRPr sz="1500"/>
            </a:pPr>
            <a:r>
              <a:rPr dirty="0" err="1"/>
              <a:t>Prøv</a:t>
            </a:r>
            <a:r>
              <a:rPr dirty="0"/>
              <a:t> med </a:t>
            </a:r>
            <a:r>
              <a:rPr dirty="0" err="1"/>
              <a:t>jeres</a:t>
            </a:r>
            <a:r>
              <a:rPr dirty="0"/>
              <a:t> </a:t>
            </a:r>
            <a:r>
              <a:rPr dirty="0" err="1"/>
              <a:t>eget</a:t>
            </a:r>
            <a:r>
              <a:rPr dirty="0"/>
              <a:t> data!</a:t>
            </a:r>
          </a:p>
        </p:txBody>
      </p:sp>
      <p:sp>
        <p:nvSpPr>
          <p:cNvPr id="521" name="Husk at gem alle plotsne!"/>
          <p:cNvSpPr txBox="1"/>
          <p:nvPr/>
        </p:nvSpPr>
        <p:spPr>
          <a:xfrm>
            <a:off x="6320195" y="821613"/>
            <a:ext cx="267086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Husk at gem alle plotsne!</a:t>
            </a:r>
          </a:p>
        </p:txBody>
      </p:sp>
      <p:sp>
        <p:nvSpPr>
          <p:cNvPr id="522" name="Det er en rigtig god idé at lave en skabelon til at plotte så i nemt har koden til at gøre det igen :-)"/>
          <p:cNvSpPr txBox="1"/>
          <p:nvPr/>
        </p:nvSpPr>
        <p:spPr>
          <a:xfrm>
            <a:off x="1164413" y="6245999"/>
            <a:ext cx="986317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Det er en rigtig god idé at lave en skabelon til at plotte så i nemt har koden til at gøre det igen :-) 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Agenda"/>
          <p:cNvSpPr txBox="1">
            <a:spLocks noGrp="1"/>
          </p:cNvSpPr>
          <p:nvPr>
            <p:ph type="title"/>
          </p:nvPr>
        </p:nvSpPr>
        <p:spPr>
          <a:xfrm>
            <a:off x="588962" y="848668"/>
            <a:ext cx="11012490" cy="865187"/>
          </a:xfrm>
          <a:prstGeom prst="rect">
            <a:avLst/>
          </a:prstGeom>
        </p:spPr>
        <p:txBody>
          <a:bodyPr/>
          <a:lstStyle/>
          <a:p>
            <a:r>
              <a:rPr dirty="0"/>
              <a:t>Agenda</a:t>
            </a:r>
          </a:p>
        </p:txBody>
      </p:sp>
      <p:sp>
        <p:nvSpPr>
          <p:cNvPr id="357" name="Hvordan loader man et datasæt ind i python?…"/>
          <p:cNvSpPr txBox="1">
            <a:spLocks noGrp="1"/>
          </p:cNvSpPr>
          <p:nvPr>
            <p:ph type="body" idx="1"/>
          </p:nvPr>
        </p:nvSpPr>
        <p:spPr>
          <a:xfrm>
            <a:off x="588962" y="1868195"/>
            <a:ext cx="11012490" cy="3654941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Hvordan</a:t>
            </a:r>
            <a:r>
              <a:rPr dirty="0"/>
              <a:t> loader man et </a:t>
            </a:r>
            <a:r>
              <a:rPr dirty="0" err="1"/>
              <a:t>datasæt</a:t>
            </a:r>
            <a:r>
              <a:rPr dirty="0"/>
              <a:t> </a:t>
            </a:r>
            <a:r>
              <a:rPr dirty="0" err="1"/>
              <a:t>ind</a:t>
            </a:r>
            <a:r>
              <a:rPr dirty="0"/>
              <a:t> </a:t>
            </a:r>
            <a:r>
              <a:rPr dirty="0" err="1"/>
              <a:t>i</a:t>
            </a:r>
            <a:r>
              <a:rPr dirty="0"/>
              <a:t> python?</a:t>
            </a:r>
          </a:p>
          <a:p>
            <a:r>
              <a:rPr dirty="0" err="1"/>
              <a:t>Hvordan</a:t>
            </a:r>
            <a:r>
              <a:rPr dirty="0"/>
              <a:t> </a:t>
            </a:r>
            <a:r>
              <a:rPr dirty="0" err="1"/>
              <a:t>forstår</a:t>
            </a:r>
            <a:r>
              <a:rPr dirty="0"/>
              <a:t> man </a:t>
            </a:r>
            <a:r>
              <a:rPr dirty="0" err="1"/>
              <a:t>dataen</a:t>
            </a:r>
            <a:r>
              <a:rPr dirty="0"/>
              <a:t>?</a:t>
            </a:r>
          </a:p>
          <a:p>
            <a:r>
              <a:rPr dirty="0" err="1"/>
              <a:t>Hvordan</a:t>
            </a:r>
            <a:r>
              <a:rPr dirty="0"/>
              <a:t> plotter man </a:t>
            </a:r>
            <a:r>
              <a:rPr dirty="0" err="1"/>
              <a:t>dataen</a:t>
            </a:r>
            <a:r>
              <a:rPr dirty="0"/>
              <a:t>?</a:t>
            </a:r>
          </a:p>
          <a:p>
            <a:r>
              <a:rPr dirty="0"/>
              <a:t>Gode plots</a:t>
            </a:r>
          </a:p>
        </p:txBody>
      </p:sp>
      <p:sp>
        <p:nvSpPr>
          <p:cNvPr id="358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11474449" y="110141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359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 err="1"/>
              <a:t>Hatzakis</a:t>
            </a:r>
            <a:r>
              <a:rPr dirty="0"/>
              <a:t> Lab</a:t>
            </a:r>
          </a:p>
        </p:txBody>
      </p:sp>
      <p:pic>
        <p:nvPicPr>
          <p:cNvPr id="360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Mange måder at loade datasæt ind på (numpy, pandas etc)…"/>
          <p:cNvSpPr txBox="1"/>
          <p:nvPr/>
        </p:nvSpPr>
        <p:spPr>
          <a:xfrm>
            <a:off x="588962" y="5723127"/>
            <a:ext cx="11012490" cy="920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>
              <a:spcBef>
                <a:spcPts val="1000"/>
              </a:spcBef>
              <a:defRPr sz="2400" spc="60"/>
            </a:pPr>
            <a:r>
              <a:rPr dirty="0"/>
              <a:t>Mange </a:t>
            </a:r>
            <a:r>
              <a:rPr dirty="0" err="1"/>
              <a:t>måder</a:t>
            </a:r>
            <a:r>
              <a:rPr dirty="0"/>
              <a:t> at </a:t>
            </a:r>
            <a:r>
              <a:rPr dirty="0" err="1"/>
              <a:t>loade</a:t>
            </a:r>
            <a:r>
              <a:rPr dirty="0"/>
              <a:t> </a:t>
            </a:r>
            <a:r>
              <a:rPr dirty="0" err="1"/>
              <a:t>datasæt</a:t>
            </a:r>
            <a:r>
              <a:rPr dirty="0"/>
              <a:t> </a:t>
            </a:r>
            <a:r>
              <a:rPr dirty="0" err="1"/>
              <a:t>ind</a:t>
            </a:r>
            <a:r>
              <a:rPr dirty="0"/>
              <a:t> </a:t>
            </a:r>
            <a:r>
              <a:rPr dirty="0" err="1"/>
              <a:t>på</a:t>
            </a:r>
            <a:r>
              <a:rPr dirty="0"/>
              <a:t> (</a:t>
            </a:r>
            <a:r>
              <a:rPr dirty="0" err="1"/>
              <a:t>numpy</a:t>
            </a:r>
            <a:r>
              <a:rPr dirty="0"/>
              <a:t>, pandas </a:t>
            </a:r>
            <a:r>
              <a:rPr dirty="0" err="1"/>
              <a:t>etc</a:t>
            </a:r>
            <a:r>
              <a:rPr dirty="0"/>
              <a:t>)</a:t>
            </a:r>
          </a:p>
          <a:p>
            <a:pPr>
              <a:spcBef>
                <a:spcPts val="1000"/>
              </a:spcBef>
              <a:defRPr sz="2400" spc="60"/>
            </a:pPr>
            <a:r>
              <a:rPr u="sng" dirty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5"/>
              </a:rPr>
              <a:t>https://pandas.pydata.org/docs/getting_started/index.html</a:t>
            </a:r>
          </a:p>
          <a:p>
            <a:pPr>
              <a:spcBef>
                <a:spcPts val="1000"/>
              </a:spcBef>
              <a:defRPr sz="2400" spc="60"/>
            </a:pPr>
            <a:endParaRPr u="sng" dirty="0">
              <a:solidFill>
                <a:schemeClr val="accent1"/>
              </a:solidFill>
              <a:uFill>
                <a:solidFill>
                  <a:schemeClr val="accent1"/>
                </a:solidFill>
              </a:uFill>
              <a:hlinkClick r:id="rId5"/>
            </a:endParaRPr>
          </a:p>
          <a:p>
            <a:pPr>
              <a:spcBef>
                <a:spcPts val="1000"/>
              </a:spcBef>
              <a:defRPr sz="2400" spc="60"/>
            </a:pPr>
            <a:endParaRPr u="sng" dirty="0">
              <a:solidFill>
                <a:schemeClr val="accent1"/>
              </a:solidFill>
              <a:uFill>
                <a:solidFill>
                  <a:schemeClr val="accent1"/>
                </a:solidFill>
              </a:uFill>
              <a:hlinkClick r:id="rId5"/>
            </a:endParaRPr>
          </a:p>
        </p:txBody>
      </p:sp>
      <p:pic>
        <p:nvPicPr>
          <p:cNvPr id="362" name="Screenshot 2023-11-20 at 8.33.58 AM.png" descr="Screenshot 2023-11-20 at 8.33.58 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0649" y="3429000"/>
            <a:ext cx="3246047" cy="12514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" grpId="1" animBg="1" advAuto="0"/>
      <p:bldP spid="362" grpId="2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8C387E-EF82-0934-4077-726A21BEA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Links til gode pakker</a:t>
            </a:r>
            <a:endParaRPr lang="en-DK" dirty="0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6DA6C090-6F34-539F-2341-BA67E2FDE67A}"/>
              </a:ext>
            </a:extLst>
          </p:cNvPr>
          <p:cNvSpPr txBox="1"/>
          <p:nvPr/>
        </p:nvSpPr>
        <p:spPr>
          <a:xfrm>
            <a:off x="588964" y="1349829"/>
            <a:ext cx="10572521" cy="2862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  <a:hlinkClick r:id="rId2"/>
              </a:rPr>
              <a:t>https://pandas.pydata.org/docs/index.html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 : Pandas for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indl</a:t>
            </a:r>
            <a:r>
              <a:rPr kumimoji="0" lang="da-DK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æsning</a:t>
            </a:r>
            <a:r>
              <a:rPr kumimoji="0" lang="da-DK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 og behandling af dataframes</a:t>
            </a:r>
          </a:p>
          <a:p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  <a:hlinkClick r:id="rId3"/>
              </a:rPr>
              <a:t>https://www.python-graph-gallery.com/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 : Pl</a:t>
            </a:r>
            <a:r>
              <a:rPr lang="en-US" dirty="0"/>
              <a:t>otting graph gallery + example </a:t>
            </a:r>
            <a:r>
              <a:rPr lang="en-US" dirty="0" err="1"/>
              <a:t>kode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New Tai Lue"/>
              <a:ea typeface="Microsoft New Tai Lue"/>
              <a:cs typeface="Microsoft New Tai Lue"/>
              <a:sym typeface="Microsoft New Tai Lue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hlinkClick r:id="rId4"/>
              </a:rPr>
              <a:t>https://seaborn.pydata.org/</a:t>
            </a:r>
            <a:r>
              <a:rPr lang="en-US" dirty="0"/>
              <a:t> : Seaborn for easy plotting tool, </a:t>
            </a:r>
            <a:r>
              <a:rPr lang="en-US" dirty="0" err="1"/>
              <a:t>givet</a:t>
            </a:r>
            <a:r>
              <a:rPr lang="en-US" dirty="0"/>
              <a:t> man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dataframes</a:t>
            </a: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  <a:hlinkClick r:id="rId5"/>
              </a:rPr>
              <a:t>https://matplotlib.org/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 : Basis plotting tool, alt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kan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 laves,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hvis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 man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gider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 at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kode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 det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  <a:hlinkClick r:id="rId6"/>
              </a:rPr>
              <a:t>https://matplotlib.org/cheatsheets/handout-intermediate.pdf</a:t>
            </a:r>
            <a:r>
              <a:rPr lang="en-US" dirty="0"/>
              <a:t> </a:t>
            </a:r>
            <a:r>
              <a:rPr lang="en-US" dirty="0" err="1"/>
              <a:t>Cheatsheet</a:t>
            </a:r>
            <a:r>
              <a:rPr lang="en-US" dirty="0"/>
              <a:t> for Matplotlib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New Tai Lue"/>
              <a:ea typeface="Microsoft New Tai Lue"/>
              <a:cs typeface="Microsoft New Tai Lue"/>
              <a:sym typeface="Microsoft New Tai Lue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  <a:hlinkClick r:id="rId7"/>
              </a:rPr>
              <a:t>https://scipy.org/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 : Data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analyse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og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statestik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 tool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New Tai Lue"/>
              <a:ea typeface="Microsoft New Tai Lue"/>
              <a:cs typeface="Microsoft New Tai Lue"/>
              <a:sym typeface="Microsoft New Tai Lue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hlinkClick r:id="rId8"/>
              </a:rPr>
              <a:t>https://claude.ai/login?returnTo=%2F%3F</a:t>
            </a:r>
            <a:r>
              <a:rPr lang="en-US" dirty="0"/>
              <a:t> : ChatGPT, men (normal) performer </a:t>
            </a:r>
            <a:r>
              <a:rPr lang="en-US" dirty="0" err="1"/>
              <a:t>bedre</a:t>
            </a:r>
            <a:r>
              <a:rPr lang="en-US" dirty="0"/>
              <a:t> I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problemer</a:t>
            </a: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K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New Tai Lue"/>
              <a:ea typeface="Microsoft New Tai Lue"/>
              <a:cs typeface="Microsoft New Tai Lue"/>
              <a:sym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426078718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A891DD-5DEB-4F9F-E237-FBDE1CAB9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Disclaimer</a:t>
            </a:r>
            <a:endParaRPr lang="en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4610E720-021C-91BB-7EAE-489DF58AB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Jeg kan ikke nå at vise alt</a:t>
            </a:r>
          </a:p>
          <a:p>
            <a:r>
              <a:rPr lang="da-DK" dirty="0"/>
              <a:t>Bliv god til at google</a:t>
            </a:r>
          </a:p>
          <a:p>
            <a:r>
              <a:rPr lang="da-DK" dirty="0" err="1"/>
              <a:t>ChatGPT</a:t>
            </a:r>
            <a:r>
              <a:rPr lang="da-DK" dirty="0"/>
              <a:t>, Claude, etc. Er din bedste ven</a:t>
            </a:r>
          </a:p>
          <a:p>
            <a:r>
              <a:rPr lang="da-DK" dirty="0"/>
              <a:t>Bliv god til at google!</a:t>
            </a:r>
          </a:p>
          <a:p>
            <a:r>
              <a:rPr lang="da-DK" dirty="0"/>
              <a:t>Alt du ser i dag er kun overfladen, og alle ting kan gøre meget mere</a:t>
            </a:r>
          </a:p>
          <a:p>
            <a:r>
              <a:rPr lang="da-DK" dirty="0"/>
              <a:t>BLIV GOD TIL AT GOOGLE</a:t>
            </a:r>
          </a:p>
          <a:p>
            <a:r>
              <a:rPr lang="da-DK" dirty="0"/>
              <a:t>Det er svært, hyg jer med det, stress låser jer fast på de mest simple problemer</a:t>
            </a:r>
          </a:p>
        </p:txBody>
      </p:sp>
    </p:spTree>
    <p:extLst>
      <p:ext uri="{BB962C8B-B14F-4D97-AF65-F5344CB8AC3E}">
        <p14:creationId xmlns:p14="http://schemas.microsoft.com/office/powerpoint/2010/main" val="106491730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65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Hvad er pandas?"/>
          <p:cNvSpPr txBox="1">
            <a:spLocks noGrp="1"/>
          </p:cNvSpPr>
          <p:nvPr>
            <p:ph type="title"/>
          </p:nvPr>
        </p:nvSpPr>
        <p:spPr>
          <a:xfrm>
            <a:off x="945455" y="669626"/>
            <a:ext cx="3489552" cy="865187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Hvad</a:t>
            </a:r>
            <a:r>
              <a:rPr dirty="0"/>
              <a:t> er pandas?</a:t>
            </a:r>
          </a:p>
        </p:txBody>
      </p:sp>
      <p:sp>
        <p:nvSpPr>
          <p:cNvPr id="369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11474449" y="110141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370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371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Billede 4" descr="Et billede, der indeholder møbel, tekst, tegneserie, computer&#10;&#10;Automatisk genereret beskrivelse">
            <a:extLst>
              <a:ext uri="{FF2B5EF4-FFF2-40B4-BE49-F238E27FC236}">
                <a16:creationId xmlns:a16="http://schemas.microsoft.com/office/drawing/2014/main" id="{96B25CA6-4B01-C148-F01B-8E17594232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0057"/>
            <a:ext cx="5972516" cy="5972516"/>
          </a:xfrm>
          <a:prstGeom prst="rect">
            <a:avLst/>
          </a:prstGeom>
        </p:spPr>
      </p:pic>
      <p:sp>
        <p:nvSpPr>
          <p:cNvPr id="372" name="Open source data analyse værktøj til python…"/>
          <p:cNvSpPr txBox="1"/>
          <p:nvPr/>
        </p:nvSpPr>
        <p:spPr>
          <a:xfrm>
            <a:off x="655169" y="1771425"/>
            <a:ext cx="5816164" cy="2567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 lnSpcReduction="10000"/>
          </a:bodyPr>
          <a:lstStyle/>
          <a:p>
            <a:pPr marL="361950" indent="-361950">
              <a:spcBef>
                <a:spcPts val="1000"/>
              </a:spcBef>
              <a:buSzPct val="100000"/>
              <a:buFont typeface="Arial"/>
              <a:buChar char="•"/>
              <a:defRPr sz="2400" spc="60"/>
            </a:pPr>
            <a:r>
              <a:rPr dirty="0"/>
              <a:t>Er </a:t>
            </a:r>
            <a:r>
              <a:rPr dirty="0" err="1"/>
              <a:t>godt</a:t>
            </a:r>
            <a:r>
              <a:rPr dirty="0"/>
              <a:t> </a:t>
            </a:r>
            <a:r>
              <a:rPr dirty="0" err="1"/>
              <a:t>til</a:t>
            </a:r>
            <a:r>
              <a:rPr dirty="0"/>
              <a:t> data </a:t>
            </a:r>
            <a:r>
              <a:rPr dirty="0" err="1"/>
              <a:t>i</a:t>
            </a:r>
            <a:r>
              <a:rPr dirty="0"/>
              <a:t> </a:t>
            </a:r>
            <a:r>
              <a:rPr dirty="0" err="1"/>
              <a:t>tabeller</a:t>
            </a:r>
            <a:r>
              <a:rPr dirty="0"/>
              <a:t> (row, column)</a:t>
            </a:r>
          </a:p>
          <a:p>
            <a:pPr marL="361950" indent="-361950">
              <a:spcBef>
                <a:spcPts val="1000"/>
              </a:spcBef>
              <a:buSzPct val="100000"/>
              <a:buFont typeface="Arial"/>
              <a:buChar char="•"/>
              <a:defRPr sz="2400" spc="60"/>
            </a:pPr>
            <a:r>
              <a:rPr dirty="0"/>
              <a:t>Data </a:t>
            </a:r>
            <a:r>
              <a:rPr dirty="0" err="1"/>
              <a:t>kaldes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“</a:t>
            </a:r>
            <a:r>
              <a:rPr dirty="0" err="1"/>
              <a:t>dataframe</a:t>
            </a:r>
            <a:r>
              <a:rPr dirty="0"/>
              <a:t>”</a:t>
            </a:r>
          </a:p>
          <a:p>
            <a:pPr marL="361950" indent="-361950">
              <a:spcBef>
                <a:spcPts val="1000"/>
              </a:spcBef>
              <a:buSzPct val="100000"/>
              <a:buFont typeface="Arial"/>
              <a:buChar char="•"/>
              <a:defRPr sz="2400" spc="60"/>
            </a:pPr>
            <a:r>
              <a:rPr dirty="0"/>
              <a:t>Data </a:t>
            </a:r>
            <a:r>
              <a:rPr dirty="0" err="1"/>
              <a:t>kan</a:t>
            </a:r>
            <a:r>
              <a:rPr dirty="0"/>
              <a:t> </a:t>
            </a:r>
            <a:r>
              <a:rPr dirty="0" err="1"/>
              <a:t>importeres</a:t>
            </a:r>
            <a:r>
              <a:rPr dirty="0"/>
              <a:t> (read_*) </a:t>
            </a:r>
            <a:r>
              <a:rPr dirty="0" err="1"/>
              <a:t>og</a:t>
            </a:r>
            <a:r>
              <a:rPr dirty="0"/>
              <a:t> </a:t>
            </a:r>
            <a:r>
              <a:rPr dirty="0" err="1"/>
              <a:t>eksporteres</a:t>
            </a:r>
            <a:r>
              <a:rPr dirty="0"/>
              <a:t> (to_*)</a:t>
            </a:r>
          </a:p>
          <a:p>
            <a:pPr marL="361950" indent="-361950">
              <a:spcBef>
                <a:spcPts val="1000"/>
              </a:spcBef>
              <a:buSzPct val="100000"/>
              <a:buFont typeface="Arial"/>
              <a:buChar char="•"/>
              <a:defRPr sz="2400" spc="60"/>
            </a:pPr>
            <a:r>
              <a:rPr dirty="0"/>
              <a:t>Man </a:t>
            </a:r>
            <a:r>
              <a:rPr dirty="0" err="1"/>
              <a:t>kan</a:t>
            </a:r>
            <a:r>
              <a:rPr dirty="0"/>
              <a:t> </a:t>
            </a:r>
            <a:r>
              <a:rPr dirty="0" err="1"/>
              <a:t>også</a:t>
            </a:r>
            <a:r>
              <a:rPr dirty="0"/>
              <a:t> </a:t>
            </a:r>
            <a:r>
              <a:rPr dirty="0" err="1"/>
              <a:t>plotte</a:t>
            </a:r>
            <a:r>
              <a:rPr dirty="0"/>
              <a:t> </a:t>
            </a:r>
            <a:r>
              <a:rPr dirty="0" err="1"/>
              <a:t>vha</a:t>
            </a:r>
            <a:r>
              <a:rPr dirty="0"/>
              <a:t>. pandas</a:t>
            </a:r>
          </a:p>
        </p:txBody>
      </p:sp>
      <p:pic>
        <p:nvPicPr>
          <p:cNvPr id="373" name="Screenshot 2023-11-20 at 8.26.19 AM.png" descr="Screenshot 2023-11-20 at 8.26.19 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33" y="4526378"/>
            <a:ext cx="5441949" cy="16342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76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11474449" y="110141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379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380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Hvordan loader man et datasæt ind i python?"/>
          <p:cNvSpPr txBox="1"/>
          <p:nvPr/>
        </p:nvSpPr>
        <p:spPr>
          <a:xfrm>
            <a:off x="589755" y="655304"/>
            <a:ext cx="11012490" cy="865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 sz="3000" spc="60"/>
            </a:lvl1pPr>
          </a:lstStyle>
          <a:p>
            <a:r>
              <a:t>Hvordan loader man et datasæt ind i python?</a:t>
            </a:r>
          </a:p>
        </p:txBody>
      </p:sp>
      <p:sp>
        <p:nvSpPr>
          <p:cNvPr id="382" name="Indlæse data med pd.read_* som en dataframe…"/>
          <p:cNvSpPr txBox="1"/>
          <p:nvPr/>
        </p:nvSpPr>
        <p:spPr>
          <a:xfrm>
            <a:off x="589755" y="1554413"/>
            <a:ext cx="11012490" cy="467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361950" indent="-361950">
              <a:spcBef>
                <a:spcPts val="1000"/>
              </a:spcBef>
              <a:buSzPct val="100000"/>
              <a:buFont typeface="Arial"/>
              <a:buChar char="•"/>
              <a:defRPr sz="2400" spc="60"/>
            </a:pPr>
            <a:r>
              <a:rPr dirty="0" err="1"/>
              <a:t>Indlæse</a:t>
            </a:r>
            <a:r>
              <a:rPr dirty="0"/>
              <a:t> data med </a:t>
            </a:r>
            <a:r>
              <a:rPr dirty="0" err="1"/>
              <a:t>pd.read</a:t>
            </a:r>
            <a:r>
              <a:rPr dirty="0"/>
              <a:t>_* </a:t>
            </a:r>
            <a:r>
              <a:rPr dirty="0" err="1"/>
              <a:t>som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dataframe</a:t>
            </a:r>
            <a:endParaRPr dirty="0"/>
          </a:p>
          <a:p>
            <a:pPr marL="361950" indent="-361950">
              <a:spcBef>
                <a:spcPts val="1000"/>
              </a:spcBef>
              <a:buSzPct val="100000"/>
              <a:buFont typeface="Arial"/>
              <a:buChar char="•"/>
              <a:defRPr sz="2400" spc="60"/>
            </a:pPr>
            <a:r>
              <a:rPr dirty="0" err="1"/>
              <a:t>Dataframe</a:t>
            </a:r>
            <a:r>
              <a:rPr dirty="0"/>
              <a:t> er </a:t>
            </a:r>
            <a:r>
              <a:rPr dirty="0" err="1"/>
              <a:t>en</a:t>
            </a:r>
            <a:r>
              <a:rPr dirty="0"/>
              <a:t> 2D data </a:t>
            </a:r>
            <a:r>
              <a:rPr dirty="0" err="1"/>
              <a:t>struktur</a:t>
            </a:r>
            <a:r>
              <a:rPr dirty="0"/>
              <a:t> </a:t>
            </a:r>
            <a:r>
              <a:rPr dirty="0" err="1"/>
              <a:t>bestående</a:t>
            </a:r>
            <a:r>
              <a:rPr dirty="0"/>
              <a:t> </a:t>
            </a:r>
            <a:r>
              <a:rPr dirty="0" err="1"/>
              <a:t>af</a:t>
            </a:r>
            <a:r>
              <a:rPr dirty="0"/>
              <a:t> </a:t>
            </a:r>
            <a:r>
              <a:rPr dirty="0" err="1"/>
              <a:t>rækker</a:t>
            </a:r>
            <a:r>
              <a:rPr dirty="0"/>
              <a:t> </a:t>
            </a:r>
            <a:r>
              <a:rPr dirty="0" err="1"/>
              <a:t>og</a:t>
            </a:r>
            <a:r>
              <a:rPr dirty="0"/>
              <a:t> </a:t>
            </a:r>
            <a:r>
              <a:rPr dirty="0" err="1"/>
              <a:t>kolonner</a:t>
            </a:r>
            <a:endParaRPr dirty="0"/>
          </a:p>
          <a:p>
            <a:pPr>
              <a:spcBef>
                <a:spcPts val="1000"/>
              </a:spcBef>
              <a:defRPr sz="2400" spc="60"/>
            </a:pPr>
            <a:endParaRPr dirty="0"/>
          </a:p>
          <a:p>
            <a:pPr>
              <a:spcBef>
                <a:spcPts val="1000"/>
              </a:spcBef>
              <a:defRPr sz="2400" spc="60"/>
            </a:pPr>
            <a:endParaRPr dirty="0"/>
          </a:p>
          <a:p>
            <a:pPr>
              <a:spcBef>
                <a:spcPts val="1000"/>
              </a:spcBef>
              <a:defRPr sz="2400" spc="60"/>
            </a:pPr>
            <a:endParaRPr dirty="0"/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E636A4AC-1E62-F953-7C92-D320FCC0E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272" y="2686930"/>
            <a:ext cx="5919590" cy="4841520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C90588E4-6E91-D502-AFC8-506125D555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411" y="2686930"/>
            <a:ext cx="4836317" cy="762970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86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11474449" y="110141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389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390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Hvordan forstår man dataen?"/>
          <p:cNvSpPr txBox="1"/>
          <p:nvPr/>
        </p:nvSpPr>
        <p:spPr>
          <a:xfrm>
            <a:off x="589755" y="655304"/>
            <a:ext cx="11012490" cy="865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 sz="3000" spc="60"/>
            </a:lvl1pPr>
          </a:lstStyle>
          <a:p>
            <a:r>
              <a:t>Hvordan forstår man dataen?</a:t>
            </a:r>
          </a:p>
        </p:txBody>
      </p:sp>
      <p:sp>
        <p:nvSpPr>
          <p:cNvPr id="392" name="Kig på dit datasæt!…"/>
          <p:cNvSpPr txBox="1"/>
          <p:nvPr/>
        </p:nvSpPr>
        <p:spPr>
          <a:xfrm>
            <a:off x="589755" y="1554413"/>
            <a:ext cx="11012490" cy="467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361950" indent="-361950">
              <a:spcBef>
                <a:spcPts val="1000"/>
              </a:spcBef>
              <a:buSzPct val="100000"/>
              <a:buFont typeface="Arial"/>
              <a:buChar char="•"/>
              <a:defRPr sz="2400" spc="60"/>
            </a:pPr>
            <a:r>
              <a:rPr dirty="0" err="1"/>
              <a:t>Kig</a:t>
            </a:r>
            <a:r>
              <a:rPr dirty="0"/>
              <a:t> </a:t>
            </a:r>
            <a:r>
              <a:rPr dirty="0" err="1"/>
              <a:t>på</a:t>
            </a:r>
            <a:r>
              <a:rPr dirty="0"/>
              <a:t> </a:t>
            </a:r>
            <a:r>
              <a:rPr dirty="0" err="1"/>
              <a:t>dit</a:t>
            </a:r>
            <a:r>
              <a:rPr dirty="0"/>
              <a:t> </a:t>
            </a:r>
            <a:r>
              <a:rPr dirty="0" err="1"/>
              <a:t>datasæt</a:t>
            </a:r>
            <a:r>
              <a:rPr dirty="0"/>
              <a:t>!</a:t>
            </a:r>
          </a:p>
          <a:p>
            <a:pPr marL="361950" indent="-361950">
              <a:spcBef>
                <a:spcPts val="1000"/>
              </a:spcBef>
              <a:buSzPct val="100000"/>
              <a:buFont typeface="Arial"/>
              <a:buChar char="•"/>
              <a:defRPr sz="2400" spc="60"/>
            </a:pPr>
            <a:r>
              <a:rPr dirty="0" err="1"/>
              <a:t>Nemt</a:t>
            </a:r>
            <a:r>
              <a:rPr dirty="0"/>
              <a:t> med </a:t>
            </a:r>
            <a:r>
              <a:rPr dirty="0" err="1"/>
              <a:t>små</a:t>
            </a:r>
            <a:r>
              <a:rPr dirty="0"/>
              <a:t> </a:t>
            </a:r>
            <a:r>
              <a:rPr dirty="0" err="1"/>
              <a:t>datasæt</a:t>
            </a:r>
            <a:r>
              <a:rPr dirty="0"/>
              <a:t>, </a:t>
            </a:r>
            <a:r>
              <a:rPr dirty="0" err="1"/>
              <a:t>svært</a:t>
            </a:r>
            <a:r>
              <a:rPr dirty="0"/>
              <a:t> med </a:t>
            </a:r>
            <a:r>
              <a:rPr dirty="0" err="1"/>
              <a:t>meget</a:t>
            </a:r>
            <a:r>
              <a:rPr dirty="0"/>
              <a:t> store </a:t>
            </a:r>
            <a:r>
              <a:rPr dirty="0" err="1"/>
              <a:t>datasæt</a:t>
            </a:r>
            <a:endParaRPr dirty="0"/>
          </a:p>
          <a:p>
            <a:pPr marL="361950" indent="-361950">
              <a:spcBef>
                <a:spcPts val="1000"/>
              </a:spcBef>
              <a:buSzPct val="100000"/>
              <a:buFont typeface="Arial"/>
              <a:buChar char="•"/>
              <a:defRPr sz="2400" spc="60"/>
            </a:pPr>
            <a:r>
              <a:rPr dirty="0"/>
              <a:t>Pandas </a:t>
            </a:r>
            <a:r>
              <a:rPr dirty="0" err="1"/>
              <a:t>har</a:t>
            </a:r>
            <a:r>
              <a:rPr dirty="0"/>
              <a:t> </a:t>
            </a:r>
            <a:r>
              <a:rPr dirty="0" err="1"/>
              <a:t>gjort</a:t>
            </a:r>
            <a:r>
              <a:rPr dirty="0"/>
              <a:t> det </a:t>
            </a:r>
            <a:r>
              <a:rPr dirty="0" err="1"/>
              <a:t>nemmere</a:t>
            </a:r>
            <a:r>
              <a:rPr dirty="0"/>
              <a:t> med </a:t>
            </a:r>
            <a:r>
              <a:rPr dirty="0" err="1"/>
              <a:t>smarte</a:t>
            </a:r>
            <a:r>
              <a:rPr dirty="0"/>
              <a:t> </a:t>
            </a:r>
            <a:r>
              <a:rPr dirty="0" err="1"/>
              <a:t>funktioner</a:t>
            </a:r>
            <a:r>
              <a:rPr dirty="0"/>
              <a:t>:</a:t>
            </a:r>
          </a:p>
          <a:p>
            <a:pPr>
              <a:spcBef>
                <a:spcPts val="1000"/>
              </a:spcBef>
              <a:defRPr sz="2400" spc="60"/>
            </a:pPr>
            <a:endParaRPr dirty="0"/>
          </a:p>
          <a:p>
            <a:pPr>
              <a:spcBef>
                <a:spcPts val="1000"/>
              </a:spcBef>
              <a:defRPr sz="2400" spc="60"/>
            </a:pPr>
            <a:endParaRPr dirty="0"/>
          </a:p>
          <a:p>
            <a:pPr>
              <a:spcBef>
                <a:spcPts val="1000"/>
              </a:spcBef>
              <a:defRPr sz="2400" spc="60"/>
            </a:pPr>
            <a:endParaRPr dirty="0"/>
          </a:p>
        </p:txBody>
      </p:sp>
      <p:sp>
        <p:nvSpPr>
          <p:cNvPr id="393" name="df.head() : viser de første rækker…"/>
          <p:cNvSpPr txBox="1"/>
          <p:nvPr/>
        </p:nvSpPr>
        <p:spPr>
          <a:xfrm>
            <a:off x="2047332" y="3313999"/>
            <a:ext cx="7197802" cy="2949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spcBef>
                <a:spcPts val="1000"/>
              </a:spcBef>
              <a:defRPr sz="2400" spc="60"/>
            </a:pPr>
            <a:r>
              <a:rPr dirty="0" err="1"/>
              <a:t>df.head</a:t>
            </a:r>
            <a:r>
              <a:rPr dirty="0"/>
              <a:t>(</a:t>
            </a:r>
            <a:r>
              <a:rPr lang="en-US" dirty="0"/>
              <a:t>X</a:t>
            </a:r>
            <a:r>
              <a:rPr dirty="0"/>
              <a:t>) : </a:t>
            </a:r>
            <a:r>
              <a:rPr dirty="0" err="1"/>
              <a:t>viser</a:t>
            </a:r>
            <a:r>
              <a:rPr dirty="0"/>
              <a:t> de</a:t>
            </a:r>
            <a:r>
              <a:rPr lang="en-US" dirty="0"/>
              <a:t> X</a:t>
            </a:r>
            <a:r>
              <a:rPr dirty="0"/>
              <a:t> </a:t>
            </a:r>
            <a:r>
              <a:rPr dirty="0" err="1"/>
              <a:t>første</a:t>
            </a:r>
            <a:r>
              <a:rPr dirty="0"/>
              <a:t> </a:t>
            </a:r>
            <a:r>
              <a:rPr dirty="0" err="1"/>
              <a:t>rækker</a:t>
            </a:r>
            <a:r>
              <a:rPr lang="en-US" dirty="0"/>
              <a:t> </a:t>
            </a:r>
            <a:endParaRPr dirty="0"/>
          </a:p>
          <a:p>
            <a:pPr>
              <a:spcBef>
                <a:spcPts val="1000"/>
              </a:spcBef>
              <a:defRPr sz="2400" spc="60"/>
            </a:pPr>
            <a:r>
              <a:rPr dirty="0" err="1"/>
              <a:t>df.tail</a:t>
            </a:r>
            <a:r>
              <a:rPr dirty="0"/>
              <a:t>(</a:t>
            </a:r>
            <a:r>
              <a:rPr lang="en-US" dirty="0"/>
              <a:t>X</a:t>
            </a:r>
            <a:r>
              <a:rPr dirty="0"/>
              <a:t>) : </a:t>
            </a:r>
            <a:r>
              <a:rPr dirty="0" err="1"/>
              <a:t>viser</a:t>
            </a:r>
            <a:r>
              <a:rPr dirty="0"/>
              <a:t> de</a:t>
            </a:r>
            <a:r>
              <a:rPr lang="en-US" dirty="0"/>
              <a:t> X</a:t>
            </a:r>
            <a:r>
              <a:rPr dirty="0"/>
              <a:t> </a:t>
            </a:r>
            <a:r>
              <a:rPr dirty="0" err="1"/>
              <a:t>sidste</a:t>
            </a:r>
            <a:r>
              <a:rPr dirty="0"/>
              <a:t> </a:t>
            </a:r>
            <a:r>
              <a:rPr dirty="0" err="1"/>
              <a:t>rækker</a:t>
            </a:r>
            <a:endParaRPr lang="en-US" dirty="0"/>
          </a:p>
          <a:p>
            <a:pPr>
              <a:spcBef>
                <a:spcPts val="1000"/>
              </a:spcBef>
              <a:defRPr sz="2400" spc="60"/>
            </a:pPr>
            <a:r>
              <a:rPr lang="en-US" dirty="0" err="1"/>
              <a:t>df.sample</a:t>
            </a:r>
            <a:r>
              <a:rPr lang="en-US" dirty="0"/>
              <a:t>(X): </a:t>
            </a:r>
            <a:r>
              <a:rPr lang="en-US" dirty="0" err="1"/>
              <a:t>viser</a:t>
            </a:r>
            <a:r>
              <a:rPr lang="en-US" dirty="0"/>
              <a:t> X </a:t>
            </a:r>
            <a:r>
              <a:rPr lang="en-US" dirty="0" err="1"/>
              <a:t>tilfældige</a:t>
            </a:r>
            <a:r>
              <a:rPr lang="en-US" dirty="0"/>
              <a:t> </a:t>
            </a:r>
            <a:r>
              <a:rPr lang="en-US" dirty="0" err="1"/>
              <a:t>rækker</a:t>
            </a:r>
            <a:endParaRPr dirty="0"/>
          </a:p>
          <a:p>
            <a:pPr>
              <a:spcBef>
                <a:spcPts val="1000"/>
              </a:spcBef>
              <a:defRPr sz="2400" spc="60"/>
            </a:pPr>
            <a:r>
              <a:rPr dirty="0" err="1"/>
              <a:t>df.index</a:t>
            </a:r>
            <a:r>
              <a:rPr dirty="0"/>
              <a:t> : </a:t>
            </a:r>
            <a:r>
              <a:rPr dirty="0" err="1"/>
              <a:t>viser</a:t>
            </a:r>
            <a:r>
              <a:rPr dirty="0"/>
              <a:t> </a:t>
            </a:r>
            <a:r>
              <a:rPr dirty="0" err="1"/>
              <a:t>ræ</a:t>
            </a:r>
            <a:r>
              <a:rPr lang="en-US" dirty="0" err="1"/>
              <a:t>kke</a:t>
            </a:r>
            <a:r>
              <a:rPr lang="en-US" dirty="0"/>
              <a:t> </a:t>
            </a:r>
            <a:r>
              <a:rPr lang="en-US" dirty="0" err="1"/>
              <a:t>indicationerne</a:t>
            </a:r>
            <a:endParaRPr dirty="0"/>
          </a:p>
          <a:p>
            <a:pPr>
              <a:spcBef>
                <a:spcPts val="1000"/>
              </a:spcBef>
              <a:defRPr sz="2400" spc="60"/>
            </a:pPr>
            <a:r>
              <a:rPr dirty="0" err="1"/>
              <a:t>df.columns</a:t>
            </a:r>
            <a:r>
              <a:rPr dirty="0"/>
              <a:t> : </a:t>
            </a:r>
            <a:r>
              <a:rPr dirty="0" err="1"/>
              <a:t>viser</a:t>
            </a:r>
            <a:r>
              <a:rPr dirty="0"/>
              <a:t> </a:t>
            </a:r>
            <a:r>
              <a:rPr dirty="0" err="1"/>
              <a:t>kolone</a:t>
            </a:r>
            <a:r>
              <a:rPr lang="en-US" dirty="0"/>
              <a:t> </a:t>
            </a:r>
            <a:r>
              <a:rPr lang="en-US" dirty="0" err="1"/>
              <a:t>navne</a:t>
            </a:r>
            <a:endParaRPr lang="en-US" dirty="0"/>
          </a:p>
          <a:p>
            <a:pPr>
              <a:spcBef>
                <a:spcPts val="1000"/>
              </a:spcBef>
              <a:defRPr sz="2400" spc="60"/>
            </a:pPr>
            <a:r>
              <a:rPr lang="en-US" dirty="0" err="1"/>
              <a:t>df:describe</a:t>
            </a:r>
            <a:r>
              <a:rPr lang="en-US" dirty="0"/>
              <a:t>(): Giver </a:t>
            </a:r>
            <a:r>
              <a:rPr lang="en-US" dirty="0" err="1"/>
              <a:t>hurtigt</a:t>
            </a:r>
            <a:r>
              <a:rPr lang="en-US" dirty="0"/>
              <a:t> </a:t>
            </a:r>
            <a:r>
              <a:rPr lang="en-US" dirty="0" err="1"/>
              <a:t>statestik</a:t>
            </a:r>
            <a:r>
              <a:rPr lang="en-US" dirty="0"/>
              <a:t> over </a:t>
            </a:r>
            <a:r>
              <a:rPr lang="en-US" dirty="0" err="1"/>
              <a:t>kolonner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3" grpId="1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96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11474449" y="110141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399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400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Eksempel"/>
          <p:cNvSpPr txBox="1"/>
          <p:nvPr/>
        </p:nvSpPr>
        <p:spPr>
          <a:xfrm>
            <a:off x="335533" y="482198"/>
            <a:ext cx="11012490" cy="865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 sz="3000" spc="60"/>
            </a:lvl1pPr>
          </a:lstStyle>
          <a:p>
            <a:r>
              <a:rPr dirty="0"/>
              <a:t>Eksempel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E5D9EC8E-1D88-89B3-04A8-C50D3C834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533" y="1046367"/>
            <a:ext cx="5260120" cy="5454002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EED0DFAE-F700-42D7-6FA8-C5BC3F71F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2407" y="1531580"/>
            <a:ext cx="5985926" cy="448357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05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6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Ting at være opmærksom på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Ting at være opmærksom på</a:t>
            </a:r>
          </a:p>
        </p:txBody>
      </p:sp>
      <p:sp>
        <p:nvSpPr>
          <p:cNvPr id="408" name="Er dataframe formateret korrekt? tjek med df.dtype   Hvis ikke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600" spc="40"/>
            </a:pPr>
            <a:r>
              <a:rPr dirty="0"/>
              <a:t>Er </a:t>
            </a:r>
            <a:r>
              <a:rPr dirty="0" err="1"/>
              <a:t>dataframe</a:t>
            </a:r>
            <a:r>
              <a:rPr dirty="0"/>
              <a:t> </a:t>
            </a:r>
            <a:r>
              <a:rPr dirty="0" err="1"/>
              <a:t>formateret</a:t>
            </a:r>
            <a:r>
              <a:rPr dirty="0"/>
              <a:t> </a:t>
            </a:r>
            <a:r>
              <a:rPr dirty="0" err="1"/>
              <a:t>korrekt</a:t>
            </a:r>
            <a:r>
              <a:rPr dirty="0"/>
              <a:t>? </a:t>
            </a:r>
            <a:r>
              <a:rPr dirty="0" err="1"/>
              <a:t>tjek</a:t>
            </a:r>
            <a:r>
              <a:rPr dirty="0"/>
              <a:t> med </a:t>
            </a:r>
            <a:r>
              <a:rPr dirty="0" err="1"/>
              <a:t>df.dtype</a:t>
            </a:r>
            <a:br>
              <a:rPr dirty="0"/>
            </a:br>
            <a:br>
              <a:rPr dirty="0"/>
            </a:br>
            <a:br>
              <a:rPr dirty="0"/>
            </a:br>
            <a:r>
              <a:rPr dirty="0" err="1"/>
              <a:t>Hvis</a:t>
            </a:r>
            <a:r>
              <a:rPr dirty="0"/>
              <a:t> </a:t>
            </a:r>
            <a:r>
              <a:rPr dirty="0" err="1"/>
              <a:t>ikke</a:t>
            </a:r>
            <a:r>
              <a:rPr dirty="0"/>
              <a:t>:</a:t>
            </a:r>
            <a:r>
              <a:rPr lang="en-US" dirty="0"/>
              <a:t> </a:t>
            </a:r>
            <a:r>
              <a:rPr lang="en-US" dirty="0" err="1"/>
              <a:t>df.astype</a:t>
            </a:r>
            <a:r>
              <a:rPr lang="en-US" dirty="0"/>
              <a:t>(X)</a:t>
            </a:r>
            <a:br>
              <a:rPr dirty="0"/>
            </a:br>
            <a:br>
              <a:rPr dirty="0"/>
            </a:br>
            <a:endParaRPr dirty="0"/>
          </a:p>
          <a:p>
            <a:pPr>
              <a:defRPr sz="1600" spc="40"/>
            </a:pPr>
            <a:r>
              <a:rPr dirty="0" err="1"/>
              <a:t>Tusind</a:t>
            </a:r>
            <a:r>
              <a:rPr dirty="0"/>
              <a:t> </a:t>
            </a:r>
            <a:r>
              <a:rPr dirty="0" err="1"/>
              <a:t>seperator</a:t>
            </a:r>
            <a:r>
              <a:rPr dirty="0"/>
              <a:t> </a:t>
            </a:r>
            <a:r>
              <a:rPr dirty="0" err="1"/>
              <a:t>som</a:t>
            </a:r>
            <a:r>
              <a:rPr dirty="0"/>
              <a:t> comma: </a:t>
            </a:r>
            <a:r>
              <a:rPr dirty="0" err="1"/>
              <a:t>df</a:t>
            </a:r>
            <a:r>
              <a:rPr dirty="0"/>
              <a:t>=</a:t>
            </a:r>
            <a:r>
              <a:rPr dirty="0" err="1"/>
              <a:t>pd.read_csv</a:t>
            </a:r>
            <a:r>
              <a:rPr dirty="0"/>
              <a:t>(</a:t>
            </a:r>
            <a:r>
              <a:rPr sz="1300" spc="32" dirty="0"/>
              <a:t>'</a:t>
            </a:r>
            <a:r>
              <a:rPr dirty="0"/>
              <a:t>filename.csv</a:t>
            </a:r>
            <a:r>
              <a:rPr sz="1300" spc="32" dirty="0"/>
              <a:t>'</a:t>
            </a:r>
            <a:r>
              <a:rPr dirty="0"/>
              <a:t>, thousands=</a:t>
            </a:r>
            <a:r>
              <a:rPr sz="1300" spc="32" dirty="0"/>
              <a:t>‘,’</a:t>
            </a:r>
            <a:r>
              <a:rPr dirty="0"/>
              <a:t>)</a:t>
            </a:r>
            <a:br>
              <a:rPr dirty="0"/>
            </a:br>
            <a:br>
              <a:rPr dirty="0"/>
            </a:br>
            <a:endParaRPr dirty="0"/>
          </a:p>
          <a:p>
            <a:pPr>
              <a:defRPr sz="1600" spc="40"/>
            </a:pPr>
            <a:r>
              <a:rPr dirty="0" err="1"/>
              <a:t>Muligt</a:t>
            </a:r>
            <a:r>
              <a:rPr dirty="0"/>
              <a:t> at </a:t>
            </a:r>
            <a:r>
              <a:rPr dirty="0" err="1"/>
              <a:t>importere</a:t>
            </a:r>
            <a:r>
              <a:rPr dirty="0"/>
              <a:t> </a:t>
            </a:r>
            <a:r>
              <a:rPr dirty="0" err="1"/>
              <a:t>kun</a:t>
            </a:r>
            <a:r>
              <a:rPr dirty="0"/>
              <a:t> </a:t>
            </a:r>
            <a:r>
              <a:rPr dirty="0" err="1"/>
              <a:t>enkelte</a:t>
            </a:r>
            <a:r>
              <a:rPr dirty="0"/>
              <a:t> </a:t>
            </a:r>
            <a:r>
              <a:rPr dirty="0" err="1"/>
              <a:t>kolonner</a:t>
            </a:r>
            <a:r>
              <a:rPr dirty="0"/>
              <a:t> med </a:t>
            </a:r>
            <a:r>
              <a:rPr dirty="0" err="1"/>
              <a:t>usecols</a:t>
            </a:r>
            <a:br>
              <a:rPr dirty="0"/>
            </a:br>
            <a:br>
              <a:rPr dirty="0"/>
            </a:br>
            <a:br>
              <a:rPr dirty="0"/>
            </a:br>
            <a:endParaRPr dirty="0"/>
          </a:p>
          <a:p>
            <a:pPr>
              <a:defRPr sz="1600" spc="40"/>
            </a:pPr>
            <a:r>
              <a:rPr dirty="0" err="1"/>
              <a:t>Muligt</a:t>
            </a:r>
            <a:r>
              <a:rPr dirty="0"/>
              <a:t> at </a:t>
            </a:r>
            <a:r>
              <a:rPr dirty="0" err="1"/>
              <a:t>skifte</a:t>
            </a:r>
            <a:r>
              <a:rPr dirty="0"/>
              <a:t> </a:t>
            </a:r>
            <a:r>
              <a:rPr dirty="0" err="1"/>
              <a:t>navn</a:t>
            </a:r>
            <a:r>
              <a:rPr dirty="0"/>
              <a:t> </a:t>
            </a:r>
            <a:r>
              <a:rPr dirty="0" err="1"/>
              <a:t>på</a:t>
            </a:r>
            <a:r>
              <a:rPr dirty="0"/>
              <a:t> sine </a:t>
            </a:r>
            <a:r>
              <a:rPr dirty="0" err="1"/>
              <a:t>kolonner</a:t>
            </a:r>
            <a:endParaRPr dirty="0"/>
          </a:p>
        </p:txBody>
      </p:sp>
      <p:sp>
        <p:nvSpPr>
          <p:cNvPr id="409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11474449" y="110141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410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411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Billede 2">
            <a:extLst>
              <a:ext uri="{FF2B5EF4-FFF2-40B4-BE49-F238E27FC236}">
                <a16:creationId xmlns:a16="http://schemas.microsoft.com/office/drawing/2014/main" id="{7776BD6F-6CA3-A7E2-2539-C2F0C895E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1607" y="620714"/>
            <a:ext cx="2141850" cy="1655066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AD8D42A3-FB4A-E6AC-F3AE-4D7B2296C1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8040" y="617549"/>
            <a:ext cx="1944474" cy="1658231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D0ED0D97-ED76-724A-FA39-28285539F8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7552" y="2522311"/>
            <a:ext cx="2264962" cy="2324853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D41B549D-109C-98FF-FFEC-D14EB0DB63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4411" y="4464882"/>
            <a:ext cx="3394392" cy="239311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18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9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Hvordan plotter man dataen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Hvordan plotter man dataen? </a:t>
            </a:r>
          </a:p>
        </p:txBody>
      </p:sp>
      <p:sp>
        <p:nvSpPr>
          <p:cNvPr id="421" name="Man kan plotte med matplotlib, pandas eller seaborn (og mange andre måder) - kommer an på hvilket type plot man vil lave"/>
          <p:cNvSpPr txBox="1">
            <a:spLocks noGrp="1"/>
          </p:cNvSpPr>
          <p:nvPr>
            <p:ph type="body" idx="1"/>
          </p:nvPr>
        </p:nvSpPr>
        <p:spPr>
          <a:xfrm>
            <a:off x="570035" y="1097280"/>
            <a:ext cx="11012490" cy="4675188"/>
          </a:xfrm>
          <a:prstGeom prst="rect">
            <a:avLst/>
          </a:prstGeom>
        </p:spPr>
        <p:txBody>
          <a:bodyPr/>
          <a:lstStyle/>
          <a:p>
            <a:r>
              <a:rPr dirty="0"/>
              <a:t>Man </a:t>
            </a:r>
            <a:r>
              <a:rPr dirty="0" err="1"/>
              <a:t>kan</a:t>
            </a:r>
            <a:r>
              <a:rPr dirty="0"/>
              <a:t> </a:t>
            </a:r>
            <a:r>
              <a:rPr dirty="0" err="1"/>
              <a:t>plotte</a:t>
            </a:r>
            <a:r>
              <a:rPr dirty="0"/>
              <a:t> med matplotlib, pandas </a:t>
            </a:r>
            <a:r>
              <a:rPr dirty="0" err="1"/>
              <a:t>eller</a:t>
            </a:r>
            <a:r>
              <a:rPr dirty="0"/>
              <a:t> seaborn (</a:t>
            </a:r>
            <a:r>
              <a:rPr dirty="0" err="1"/>
              <a:t>og</a:t>
            </a:r>
            <a:r>
              <a:rPr dirty="0"/>
              <a:t> mange </a:t>
            </a:r>
            <a:r>
              <a:rPr dirty="0" err="1"/>
              <a:t>andre</a:t>
            </a:r>
            <a:r>
              <a:rPr dirty="0"/>
              <a:t> </a:t>
            </a:r>
            <a:r>
              <a:rPr dirty="0" err="1"/>
              <a:t>måder</a:t>
            </a:r>
            <a:r>
              <a:rPr dirty="0"/>
              <a:t>) - </a:t>
            </a:r>
            <a:r>
              <a:rPr dirty="0" err="1"/>
              <a:t>kommer</a:t>
            </a:r>
            <a:r>
              <a:rPr dirty="0"/>
              <a:t> an </a:t>
            </a:r>
            <a:r>
              <a:rPr dirty="0" err="1"/>
              <a:t>på</a:t>
            </a:r>
            <a:r>
              <a:rPr dirty="0"/>
              <a:t> </a:t>
            </a:r>
            <a:r>
              <a:rPr dirty="0" err="1"/>
              <a:t>hvilket</a:t>
            </a:r>
            <a:r>
              <a:rPr dirty="0"/>
              <a:t> type plot man </a:t>
            </a:r>
            <a:r>
              <a:rPr dirty="0" err="1"/>
              <a:t>vil</a:t>
            </a:r>
            <a:r>
              <a:rPr dirty="0"/>
              <a:t> lave</a:t>
            </a:r>
            <a:endParaRPr lang="en-US" dirty="0"/>
          </a:p>
          <a:p>
            <a:r>
              <a:rPr lang="en-US" dirty="0"/>
              <a:t>For matplotlib </a:t>
            </a:r>
            <a:r>
              <a:rPr lang="en-US" dirty="0" err="1"/>
              <a:t>bruges</a:t>
            </a:r>
            <a:r>
              <a:rPr lang="en-US" dirty="0"/>
              <a:t> der normal arrays for at </a:t>
            </a:r>
            <a:r>
              <a:rPr lang="en-US" dirty="0" err="1"/>
              <a:t>lettest</a:t>
            </a:r>
            <a:r>
              <a:rPr lang="en-US" dirty="0"/>
              <a:t> </a:t>
            </a:r>
            <a:r>
              <a:rPr lang="en-US" dirty="0" err="1"/>
              <a:t>kunne</a:t>
            </a:r>
            <a:r>
              <a:rPr lang="en-US" dirty="0"/>
              <a:t> g</a:t>
            </a:r>
            <a:r>
              <a:rPr lang="da-DK" dirty="0"/>
              <a:t>å fra data til plot</a:t>
            </a:r>
            <a:endParaRPr lang="en-US" dirty="0"/>
          </a:p>
        </p:txBody>
      </p:sp>
      <p:sp>
        <p:nvSpPr>
          <p:cNvPr id="422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11474449" y="110141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423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424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  <p:sp>
        <p:nvSpPr>
          <p:cNvPr id="425" name="matplotlib: plot lister…"/>
          <p:cNvSpPr txBox="1"/>
          <p:nvPr/>
        </p:nvSpPr>
        <p:spPr>
          <a:xfrm>
            <a:off x="570035" y="3854978"/>
            <a:ext cx="8126582" cy="2554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defRPr sz="2000">
                <a:solidFill>
                  <a:srgbClr val="050305"/>
                </a:solidFill>
              </a:defRPr>
            </a:pPr>
            <a:r>
              <a:rPr lang="en-US" dirty="0"/>
              <a:t>M</a:t>
            </a:r>
            <a:r>
              <a:rPr dirty="0"/>
              <a:t>atplotlib</a:t>
            </a:r>
            <a:r>
              <a:rPr lang="en-US" dirty="0"/>
              <a:t>:</a:t>
            </a:r>
            <a:r>
              <a:rPr lang="da-DK" dirty="0"/>
              <a:t> Basis plot </a:t>
            </a:r>
            <a:r>
              <a:rPr lang="da-DK" dirty="0" err="1"/>
              <a:t>tool</a:t>
            </a:r>
            <a:r>
              <a:rPr lang="da-DK" dirty="0"/>
              <a:t>, det fleste plot pakker er bygget op på dette</a:t>
            </a:r>
            <a:r>
              <a:rPr lang="en-US" dirty="0"/>
              <a:t>:</a:t>
            </a:r>
            <a:endParaRPr lang="da-DK" dirty="0"/>
          </a:p>
          <a:p>
            <a:pPr defTabSz="457200">
              <a:defRPr sz="2000">
                <a:solidFill>
                  <a:srgbClr val="050305"/>
                </a:solidFill>
              </a:defRPr>
            </a:pPr>
            <a:r>
              <a:rPr lang="da-DK" dirty="0" err="1"/>
              <a:t>plt.plot</a:t>
            </a:r>
            <a:r>
              <a:rPr lang="da-DK" dirty="0"/>
              <a:t>()</a:t>
            </a:r>
          </a:p>
          <a:p>
            <a:pPr defTabSz="457200">
              <a:defRPr sz="2000">
                <a:solidFill>
                  <a:srgbClr val="050305"/>
                </a:solidFill>
              </a:defRPr>
            </a:pPr>
            <a:endParaRPr dirty="0"/>
          </a:p>
          <a:p>
            <a:pPr defTabSz="457200">
              <a:defRPr sz="2000">
                <a:solidFill>
                  <a:srgbClr val="050305"/>
                </a:solidFill>
              </a:defRPr>
            </a:pPr>
            <a:r>
              <a:rPr dirty="0"/>
              <a:t>pandas: plot data </a:t>
            </a:r>
            <a:r>
              <a:rPr dirty="0" err="1"/>
              <a:t>direkte</a:t>
            </a:r>
            <a:r>
              <a:rPr dirty="0"/>
              <a:t> </a:t>
            </a:r>
            <a:r>
              <a:rPr dirty="0" err="1"/>
              <a:t>fra</a:t>
            </a:r>
            <a:r>
              <a:rPr dirty="0"/>
              <a:t> </a:t>
            </a:r>
            <a:r>
              <a:rPr dirty="0" err="1"/>
              <a:t>dataframe</a:t>
            </a:r>
            <a:r>
              <a:rPr dirty="0"/>
              <a:t> (</a:t>
            </a:r>
            <a:r>
              <a:rPr dirty="0" err="1"/>
              <a:t>bruger</a:t>
            </a:r>
            <a:r>
              <a:rPr dirty="0"/>
              <a:t> matplotlib)</a:t>
            </a:r>
          </a:p>
          <a:p>
            <a:pPr defTabSz="457200">
              <a:defRPr sz="2000">
                <a:solidFill>
                  <a:srgbClr val="050305"/>
                </a:solidFill>
              </a:defRPr>
            </a:pPr>
            <a:r>
              <a:rPr dirty="0" err="1"/>
              <a:t>df.plot</a:t>
            </a:r>
            <a:r>
              <a:rPr dirty="0"/>
              <a:t>()</a:t>
            </a:r>
          </a:p>
          <a:p>
            <a:pPr defTabSz="457200">
              <a:defRPr sz="2000">
                <a:solidFill>
                  <a:srgbClr val="050305"/>
                </a:solidFill>
              </a:defRPr>
            </a:pPr>
            <a:endParaRPr dirty="0"/>
          </a:p>
          <a:p>
            <a:pPr defTabSz="457200">
              <a:defRPr sz="2000">
                <a:solidFill>
                  <a:srgbClr val="050305"/>
                </a:solidFill>
              </a:defRPr>
            </a:pPr>
            <a:r>
              <a:rPr dirty="0"/>
              <a:t>seaborn: plot data </a:t>
            </a:r>
            <a:r>
              <a:rPr dirty="0" err="1"/>
              <a:t>direkte</a:t>
            </a:r>
            <a:r>
              <a:rPr dirty="0"/>
              <a:t> </a:t>
            </a:r>
            <a:r>
              <a:rPr dirty="0" err="1"/>
              <a:t>fra</a:t>
            </a:r>
            <a:r>
              <a:rPr dirty="0"/>
              <a:t> </a:t>
            </a:r>
            <a:r>
              <a:rPr dirty="0" err="1"/>
              <a:t>dataframe</a:t>
            </a:r>
            <a:r>
              <a:rPr dirty="0"/>
              <a:t> </a:t>
            </a:r>
            <a:endParaRPr lang="en-US" dirty="0"/>
          </a:p>
          <a:p>
            <a:pPr defTabSz="457200">
              <a:defRPr sz="2000">
                <a:solidFill>
                  <a:srgbClr val="050305"/>
                </a:solidFill>
              </a:defRPr>
            </a:pPr>
            <a:r>
              <a:rPr dirty="0" err="1"/>
              <a:t>sns.lineplot</a:t>
            </a:r>
            <a:r>
              <a:rPr dirty="0"/>
              <a:t>(</a:t>
            </a:r>
            <a:r>
              <a:rPr lang="en-US" dirty="0" err="1"/>
              <a:t>dataframe</a:t>
            </a:r>
            <a:r>
              <a:rPr lang="en-US" dirty="0"/>
              <a:t>, </a:t>
            </a:r>
            <a:r>
              <a:rPr lang="da-DK" dirty="0"/>
              <a:t>‘kolonne navn’</a:t>
            </a:r>
            <a:r>
              <a:rPr dirty="0"/>
              <a:t>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2A69C77-5522-F845-8FF2-932E5E6446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18032" y="2998651"/>
            <a:ext cx="2133600" cy="213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Brugerdefineret design">
  <a:themeElements>
    <a:clrScheme name="Brugerdefineret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0000FF"/>
      </a:hlink>
      <a:folHlink>
        <a:srgbClr val="FF00FF"/>
      </a:folHlink>
    </a:clrScheme>
    <a:fontScheme name="Brugerdefineret design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Brugerdefineret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Microsoft New Tai Lue"/>
            <a:ea typeface="Microsoft New Tai Lue"/>
            <a:cs typeface="Microsoft New Tai Lue"/>
            <a:sym typeface="Microsoft New Tai L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Microsoft New Tai Lue"/>
            <a:ea typeface="Microsoft New Tai Lue"/>
            <a:cs typeface="Microsoft New Tai Lue"/>
            <a:sym typeface="Microsoft New Tai L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rugerdefineret design">
  <a:themeElements>
    <a:clrScheme name="Brugerdefineret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0000FF"/>
      </a:hlink>
      <a:folHlink>
        <a:srgbClr val="FF00FF"/>
      </a:folHlink>
    </a:clrScheme>
    <a:fontScheme name="Brugerdefineret design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Brugerdefineret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Microsoft New Tai Lue"/>
            <a:ea typeface="Microsoft New Tai Lue"/>
            <a:cs typeface="Microsoft New Tai Lue"/>
            <a:sym typeface="Microsoft New Tai L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Microsoft New Tai Lue"/>
            <a:ea typeface="Microsoft New Tai Lue"/>
            <a:cs typeface="Microsoft New Tai Lue"/>
            <a:sym typeface="Microsoft New Tai L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4473</TotalTime>
  <Words>1222</Words>
  <Application>Microsoft Macintosh PowerPoint</Application>
  <PresentationFormat>Widescreen</PresentationFormat>
  <Paragraphs>163</Paragraphs>
  <Slides>20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20</vt:i4>
      </vt:variant>
    </vt:vector>
  </HeadingPairs>
  <TitlesOfParts>
    <vt:vector size="25" baseType="lpstr">
      <vt:lpstr>Arial</vt:lpstr>
      <vt:lpstr>Calibri</vt:lpstr>
      <vt:lpstr>Microsoft New Tai Lue</vt:lpstr>
      <vt:lpstr>Times New Roman</vt:lpstr>
      <vt:lpstr>Brugerdefineret design</vt:lpstr>
      <vt:lpstr>PowerPoint-præsentation</vt:lpstr>
      <vt:lpstr>Agenda</vt:lpstr>
      <vt:lpstr>Disclaimer</vt:lpstr>
      <vt:lpstr>Hvad er pandas?</vt:lpstr>
      <vt:lpstr>PowerPoint-præsentation</vt:lpstr>
      <vt:lpstr>PowerPoint-præsentation</vt:lpstr>
      <vt:lpstr>PowerPoint-præsentation</vt:lpstr>
      <vt:lpstr>Ting at være opmærksom på</vt:lpstr>
      <vt:lpstr>Hvordan plotter man dataen? </vt:lpstr>
      <vt:lpstr>Plot af to lister (x,y)</vt:lpstr>
      <vt:lpstr>Plot af dataframe (example.csv)</vt:lpstr>
      <vt:lpstr>Matplotlib arbejder i ‘Grids’ for multi plots</vt:lpstr>
      <vt:lpstr>Matplotlib arbejder I ‘Grids’ for multi plots</vt:lpstr>
      <vt:lpstr>Fix at plots går ind over hinanden</vt:lpstr>
      <vt:lpstr>Hvad er et godt plot?</vt:lpstr>
      <vt:lpstr>Lav dit plot præcis som du vil have det!</vt:lpstr>
      <vt:lpstr>Størrelse på plottet betyder sindssygt meget!</vt:lpstr>
      <vt:lpstr>Debugging 101</vt:lpstr>
      <vt:lpstr>Exercise</vt:lpstr>
      <vt:lpstr>Links til gode pakker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Steen Wielandt Barfod Bender</cp:lastModifiedBy>
  <cp:revision>5</cp:revision>
  <dcterms:modified xsi:type="dcterms:W3CDTF">2024-11-25T09:12:48Z</dcterms:modified>
</cp:coreProperties>
</file>